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321" r:id="rId2"/>
    <p:sldId id="324" r:id="rId3"/>
    <p:sldId id="318" r:id="rId4"/>
    <p:sldId id="325" r:id="rId5"/>
    <p:sldId id="326" r:id="rId6"/>
    <p:sldId id="327" r:id="rId7"/>
    <p:sldId id="328" r:id="rId8"/>
    <p:sldId id="329" r:id="rId9"/>
  </p:sldIdLst>
  <p:sldSz cx="12192000" cy="6858000"/>
  <p:notesSz cx="6858000" cy="9144000"/>
  <p:embeddedFontLst>
    <p:embeddedFont>
      <p:font typeface="等线" panose="02010600030101010101" pitchFamily="2" charset="-122"/>
      <p:regular r:id="rId11"/>
    </p:embeddedFont>
  </p:embeddedFontLst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11BE7"/>
    <a:srgbClr val="FF99FF"/>
    <a:srgbClr val="9EC9D2"/>
    <a:srgbClr val="CDBF97"/>
    <a:srgbClr val="8D7545"/>
    <a:srgbClr val="ECE8E5"/>
    <a:srgbClr val="E4CBCB"/>
    <a:srgbClr val="A88755"/>
    <a:srgbClr val="1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4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pPr/>
              <a:t>2024/11/11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92504" y="60160"/>
            <a:ext cx="2418347" cy="73392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UTM Avo" pitchFamily="18" charset="0"/>
              </a:rPr>
              <a:t>Luyện</a:t>
            </a:r>
            <a:r>
              <a:rPr lang="en-US" sz="20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itchFamily="18" charset="0"/>
              </a:rPr>
              <a:t>tập</a:t>
            </a:r>
            <a:endParaRPr lang="en-US" sz="2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537" y="842211"/>
            <a:ext cx="3814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UTM Avo" pitchFamily="18" charset="0"/>
              </a:rPr>
              <a:t>1</a:t>
            </a:r>
            <a:r>
              <a:rPr lang="en-US" sz="2000" dirty="0">
                <a:latin typeface="UTM Avo" pitchFamily="18" charset="0"/>
              </a:rPr>
              <a:t>. </a:t>
            </a:r>
            <a:r>
              <a:rPr lang="en-US" sz="2000" dirty="0" err="1">
                <a:latin typeface="UTM Avo" pitchFamily="18" charset="0"/>
              </a:rPr>
              <a:t>Trò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chơi</a:t>
            </a:r>
            <a:r>
              <a:rPr lang="en-US" sz="2000" dirty="0">
                <a:latin typeface="UTM Avo" pitchFamily="18" charset="0"/>
              </a:rPr>
              <a:t>: </a:t>
            </a:r>
            <a:r>
              <a:rPr lang="en-US" sz="2000" dirty="0" err="1">
                <a:latin typeface="UTM Avo" pitchFamily="18" charset="0"/>
              </a:rPr>
              <a:t>Hỏi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vần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đáp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tiếng</a:t>
            </a:r>
            <a:endParaRPr lang="en-US" sz="2000" dirty="0">
              <a:latin typeface="UTM Avo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9498" t="18640" r="56100" b="53071"/>
          <a:stretch>
            <a:fillRect/>
          </a:stretch>
        </p:blipFill>
        <p:spPr bwMode="auto">
          <a:xfrm>
            <a:off x="1885371" y="1433015"/>
            <a:ext cx="3339267" cy="368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44852" t="18586" r="40353" b="54111"/>
          <a:stretch>
            <a:fillRect/>
          </a:stretch>
        </p:blipFill>
        <p:spPr bwMode="auto">
          <a:xfrm>
            <a:off x="6485021" y="1449892"/>
            <a:ext cx="3518788" cy="365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565481" y="5077332"/>
            <a:ext cx="4447676" cy="874294"/>
            <a:chOff x="565481" y="5077332"/>
            <a:chExt cx="4447676" cy="874294"/>
          </a:xfrm>
        </p:grpSpPr>
        <p:sp>
          <p:nvSpPr>
            <p:cNvPr id="6" name="Oval 5"/>
            <p:cNvSpPr/>
            <p:nvPr/>
          </p:nvSpPr>
          <p:spPr>
            <a:xfrm>
              <a:off x="565481" y="5077332"/>
              <a:ext cx="902368" cy="842210"/>
            </a:xfrm>
            <a:prstGeom prst="ellipse">
              <a:avLst/>
            </a:prstGeom>
            <a:solidFill>
              <a:srgbClr val="FF99FF"/>
            </a:solidFill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3399"/>
                  </a:solidFill>
                  <a:latin typeface="UTM Avo" pitchFamily="18" charset="0"/>
                </a:rPr>
                <a:t>âp</a:t>
              </a:r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704474" y="5097384"/>
              <a:ext cx="902368" cy="842210"/>
            </a:xfrm>
            <a:prstGeom prst="ellipse">
              <a:avLst/>
            </a:prstGeom>
            <a:solidFill>
              <a:srgbClr val="FF99FF"/>
            </a:solidFill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3399"/>
                  </a:solidFill>
                  <a:latin typeface="UTM Avo" pitchFamily="18" charset="0"/>
                </a:rPr>
                <a:t>ơp</a:t>
              </a:r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95600" y="5097385"/>
              <a:ext cx="930442" cy="834184"/>
            </a:xfrm>
            <a:prstGeom prst="ellipse">
              <a:avLst/>
            </a:prstGeom>
            <a:solidFill>
              <a:srgbClr val="FF99FF"/>
            </a:solidFill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10789" y="5109416"/>
              <a:ext cx="902368" cy="842210"/>
            </a:xfrm>
            <a:prstGeom prst="ellipse">
              <a:avLst/>
            </a:prstGeom>
            <a:solidFill>
              <a:srgbClr val="FF99FF"/>
            </a:solidFill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35702" y="5281859"/>
              <a:ext cx="8963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3399"/>
                  </a:solidFill>
                  <a:latin typeface="UTM Avo" pitchFamily="18" charset="0"/>
                </a:rPr>
                <a:t>đêm</a:t>
              </a:r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82975" y="5301911"/>
              <a:ext cx="7938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3399"/>
                  </a:solidFill>
                  <a:latin typeface="UTM Avo" pitchFamily="18" charset="0"/>
                </a:rPr>
                <a:t>tiếp</a:t>
              </a:r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49716" y="5041237"/>
            <a:ext cx="4632157" cy="914400"/>
            <a:chOff x="6749716" y="5041237"/>
            <a:chExt cx="4632157" cy="914400"/>
          </a:xfrm>
        </p:grpSpPr>
        <p:sp>
          <p:nvSpPr>
            <p:cNvPr id="10" name="Oval 9"/>
            <p:cNvSpPr/>
            <p:nvPr/>
          </p:nvSpPr>
          <p:spPr>
            <a:xfrm>
              <a:off x="6749716" y="5113427"/>
              <a:ext cx="902368" cy="842210"/>
            </a:xfrm>
            <a:prstGeom prst="ellipse">
              <a:avLst/>
            </a:prstGeom>
            <a:solidFill>
              <a:srgbClr val="FF99FF"/>
            </a:solidFill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061158" y="5101395"/>
              <a:ext cx="902368" cy="842210"/>
            </a:xfrm>
            <a:prstGeom prst="ellipse">
              <a:avLst/>
            </a:prstGeom>
            <a:solidFill>
              <a:srgbClr val="FF99FF"/>
            </a:solidFill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276348" y="5101395"/>
              <a:ext cx="902368" cy="842210"/>
            </a:xfrm>
            <a:prstGeom prst="ellipse">
              <a:avLst/>
            </a:prstGeom>
            <a:solidFill>
              <a:srgbClr val="FF99FF"/>
            </a:solidFill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0479505" y="5041237"/>
              <a:ext cx="902368" cy="842210"/>
            </a:xfrm>
            <a:prstGeom prst="ellipse">
              <a:avLst/>
            </a:prstGeom>
            <a:solidFill>
              <a:srgbClr val="FF99FF"/>
            </a:solidFill>
            <a:ln>
              <a:solidFill>
                <a:srgbClr val="F11B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29923" y="5313943"/>
              <a:ext cx="809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3399"/>
                  </a:solidFill>
                  <a:latin typeface="UTM Avo" pitchFamily="18" charset="0"/>
                </a:rPr>
                <a:t>nấp</a:t>
              </a:r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21049" y="5301912"/>
              <a:ext cx="9989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3399"/>
                  </a:solidFill>
                  <a:latin typeface="UTM Avo" pitchFamily="18" charset="0"/>
                </a:rPr>
                <a:t>chớp</a:t>
              </a:r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04682" y="5289879"/>
              <a:ext cx="68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3399"/>
                  </a:solidFill>
                  <a:latin typeface="UTM Avo" pitchFamily="18" charset="0"/>
                </a:rPr>
                <a:t>êm</a:t>
              </a:r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07838" y="5217691"/>
              <a:ext cx="68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3399"/>
                  </a:solidFill>
                  <a:latin typeface="UTM Avo" pitchFamily="18" charset="0"/>
                </a:rPr>
                <a:t>iêp</a:t>
              </a:r>
              <a:endParaRPr lang="en-US" sz="2400" b="1" dirty="0">
                <a:solidFill>
                  <a:srgbClr val="FF3399"/>
                </a:solidFill>
                <a:latin typeface="UTM Avo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151017" y="1463837"/>
            <a:ext cx="46679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UTM Avo" pitchFamily="18" charset="0"/>
              </a:rPr>
              <a:t>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T-P\Desktop\NỀN PP\nền 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3"/>
            <a:ext cx="12192000" cy="68087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6569" y="192506"/>
            <a:ext cx="2037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UTM Avo" pitchFamily="18" charset="0"/>
              </a:rPr>
              <a:t>2</a:t>
            </a:r>
            <a:r>
              <a:rPr lang="en-US" sz="2800" dirty="0">
                <a:latin typeface="UTM Avo" pitchFamily="18" charset="0"/>
              </a:rPr>
              <a:t>. </a:t>
            </a:r>
            <a:r>
              <a:rPr lang="en-US" sz="2800" dirty="0" err="1">
                <a:latin typeface="UTM Avo" pitchFamily="18" charset="0"/>
              </a:rPr>
              <a:t>Tập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đọc</a:t>
            </a:r>
            <a:endParaRPr lang="en-US" sz="2800" dirty="0">
              <a:latin typeface="UTM Avo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1" y="537413"/>
            <a:ext cx="21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11BE7"/>
                </a:solidFill>
                <a:latin typeface="UTM Avo" pitchFamily="18" charset="0"/>
              </a:rPr>
              <a:t>Họp</a:t>
            </a:r>
            <a:r>
              <a:rPr lang="en-US" sz="4000" dirty="0">
                <a:solidFill>
                  <a:srgbClr val="F11BE7"/>
                </a:solidFill>
                <a:latin typeface="UTM Avo" pitchFamily="18" charset="0"/>
              </a:rPr>
              <a:t> </a:t>
            </a:r>
            <a:r>
              <a:rPr lang="en-US" sz="4000" dirty="0" err="1">
                <a:solidFill>
                  <a:srgbClr val="F11BE7"/>
                </a:solidFill>
                <a:latin typeface="UTM Avo" pitchFamily="18" charset="0"/>
              </a:rPr>
              <a:t>lớp</a:t>
            </a:r>
            <a:endParaRPr lang="en-US" sz="4000" dirty="0">
              <a:solidFill>
                <a:srgbClr val="F11BE7"/>
              </a:solidFill>
              <a:latin typeface="UTM Avo" pitchFamily="18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 l="16648" t="16283" r="57182" b="31908"/>
          <a:stretch>
            <a:fillRect/>
          </a:stretch>
        </p:blipFill>
        <p:spPr bwMode="auto">
          <a:xfrm>
            <a:off x="275574" y="1227221"/>
            <a:ext cx="4043764" cy="46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4776531" y="1933074"/>
            <a:ext cx="7085594" cy="3121010"/>
            <a:chOff x="5209668" y="1945106"/>
            <a:chExt cx="7085594" cy="3121010"/>
          </a:xfrm>
        </p:grpSpPr>
        <p:sp>
          <p:nvSpPr>
            <p:cNvPr id="12" name="TextBox 11"/>
            <p:cNvSpPr txBox="1"/>
            <p:nvPr/>
          </p:nvSpPr>
          <p:spPr>
            <a:xfrm>
              <a:off x="5650832" y="1945106"/>
              <a:ext cx="43556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itchFamily="18" charset="0"/>
                </a:rPr>
                <a:t>Lớp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cũ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họp</a:t>
              </a:r>
              <a:r>
                <a:rPr lang="en-US" sz="2400" dirty="0">
                  <a:latin typeface="UTM Avo" pitchFamily="18" charset="0"/>
                </a:rPr>
                <a:t> ở </a:t>
              </a:r>
              <a:r>
                <a:rPr lang="en-US" sz="2400" dirty="0" err="1">
                  <a:latin typeface="UTM Avo" pitchFamily="18" charset="0"/>
                </a:rPr>
                <a:t>khóm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tre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ngà</a:t>
              </a:r>
              <a:r>
                <a:rPr lang="en-US" sz="2400" dirty="0">
                  <a:latin typeface="UTM Avo" pitchFamily="18" charset="0"/>
                </a:rPr>
                <a:t>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8856" y="2530632"/>
              <a:ext cx="61895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itchFamily="18" charset="0"/>
                </a:rPr>
                <a:t>Cả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lũ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kể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lể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rôm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rả</a:t>
              </a:r>
              <a:r>
                <a:rPr lang="en-US" sz="2400" dirty="0">
                  <a:latin typeface="UTM Avo" pitchFamily="18" charset="0"/>
                </a:rPr>
                <a:t>. </a:t>
              </a:r>
              <a:r>
                <a:rPr lang="en-US" sz="2400" dirty="0" err="1">
                  <a:latin typeface="UTM Avo" pitchFamily="18" charset="0"/>
                </a:rPr>
                <a:t>Sẻ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kể</a:t>
              </a:r>
              <a:r>
                <a:rPr lang="en-US" sz="2400" dirty="0">
                  <a:latin typeface="UTM Avo" pitchFamily="18" charset="0"/>
                </a:rPr>
                <a:t>: </a:t>
              </a:r>
              <a:r>
                <a:rPr lang="en-US" sz="2400" dirty="0" err="1">
                  <a:latin typeface="UTM Avo" pitchFamily="18" charset="0"/>
                </a:rPr>
                <a:t>Tổ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của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nó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nhỏ</a:t>
              </a:r>
              <a:r>
                <a:rPr lang="en-US" sz="2400" dirty="0">
                  <a:latin typeface="UTM Avo" pitchFamily="18" charset="0"/>
                </a:rPr>
                <a:t>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81857" y="3092111"/>
              <a:ext cx="66399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itchFamily="18" charset="0"/>
                </a:rPr>
                <a:t>như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hộp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diêm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mà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đẹp</a:t>
              </a:r>
              <a:r>
                <a:rPr lang="en-US" sz="2400" dirty="0">
                  <a:latin typeface="UTM Avo" pitchFamily="18" charset="0"/>
                </a:rPr>
                <a:t>. </a:t>
              </a:r>
              <a:r>
                <a:rPr lang="en-US" sz="2400" dirty="0" err="1">
                  <a:latin typeface="UTM Avo" pitchFamily="18" charset="0"/>
                </a:rPr>
                <a:t>Gà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kể</a:t>
              </a:r>
              <a:r>
                <a:rPr lang="en-US" sz="2400" dirty="0">
                  <a:latin typeface="UTM Avo" pitchFamily="18" charset="0"/>
                </a:rPr>
                <a:t>: </a:t>
              </a:r>
              <a:r>
                <a:rPr lang="en-US" sz="2400" dirty="0" err="1">
                  <a:latin typeface="UTM Avo" pitchFamily="18" charset="0"/>
                </a:rPr>
                <a:t>Nó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chăm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lũ</a:t>
              </a:r>
              <a:r>
                <a:rPr lang="en-US" sz="2400" dirty="0">
                  <a:latin typeface="UTM Avo" pitchFamily="18" charset="0"/>
                </a:rPr>
                <a:t>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09668" y="3645571"/>
              <a:ext cx="70855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gà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nhỏ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như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nắm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rơm</a:t>
              </a:r>
              <a:r>
                <a:rPr lang="en-US" sz="2400" dirty="0">
                  <a:latin typeface="UTM Avo" pitchFamily="18" charset="0"/>
                </a:rPr>
                <a:t>. </a:t>
              </a:r>
              <a:r>
                <a:rPr lang="en-US" sz="2400" dirty="0" err="1">
                  <a:latin typeface="UTM Avo" pitchFamily="18" charset="0"/>
                </a:rPr>
                <a:t>Cua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khệ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nệ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ôm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yếm</a:t>
              </a:r>
              <a:r>
                <a:rPr lang="en-US" sz="2400" dirty="0">
                  <a:latin typeface="UTM Avo" pitchFamily="18" charset="0"/>
                </a:rPr>
                <a:t>.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81862" y="4235119"/>
              <a:ext cx="54713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itchFamily="18" charset="0"/>
                </a:rPr>
                <a:t>Nó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sắp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có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lũ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cua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bé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tí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bò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khắp</a:t>
              </a:r>
              <a:r>
                <a:rPr lang="en-US" sz="2400" dirty="0">
                  <a:latin typeface="UTM Avo" pitchFamily="18" charset="0"/>
                </a:rPr>
                <a:t> </a:t>
              </a:r>
              <a:r>
                <a:rPr lang="en-US" sz="2400" dirty="0" err="1">
                  <a:latin typeface="UTM Avo" pitchFamily="18" charset="0"/>
                </a:rPr>
                <a:t>hồ</a:t>
              </a:r>
              <a:r>
                <a:rPr lang="en-US" sz="2400" dirty="0">
                  <a:latin typeface="UTM Avo" pitchFamily="18" charset="0"/>
                </a:rPr>
                <a:t>. </a:t>
              </a:r>
            </a:p>
            <a:p>
              <a:r>
                <a:rPr lang="en-US" sz="2400" dirty="0">
                  <a:latin typeface="UTM Avo" pitchFamily="18" charset="0"/>
                </a:rPr>
                <a:t> </a:t>
              </a:r>
            </a:p>
          </p:txBody>
        </p:sp>
      </p:grpSp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VT-P\Desktop\NỀN PP\nền 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4379" y="168443"/>
            <a:ext cx="5657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UTM Avo" pitchFamily="18" charset="0"/>
              </a:rPr>
              <a:t>3. </a:t>
            </a:r>
            <a:r>
              <a:rPr lang="en-US" sz="2800" dirty="0" err="1">
                <a:latin typeface="UTM Avo" pitchFamily="18" charset="0"/>
              </a:rPr>
              <a:t>Em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chọn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chữ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nào</a:t>
            </a:r>
            <a:r>
              <a:rPr lang="en-US" sz="2800" dirty="0">
                <a:latin typeface="UTM Avo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UTM Avo" pitchFamily="18" charset="0"/>
              </a:rPr>
              <a:t> g </a:t>
            </a: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solidFill>
                  <a:srgbClr val="FF0000"/>
                </a:solidFill>
                <a:latin typeface="UTM Avo" pitchFamily="18" charset="0"/>
              </a:rPr>
              <a:t>gh</a:t>
            </a:r>
            <a:r>
              <a:rPr lang="en-US" sz="2800" dirty="0">
                <a:latin typeface="UTM Avo" pitchFamily="18" charset="0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77335" y="981976"/>
            <a:ext cx="10545435" cy="2265065"/>
            <a:chOff x="977335" y="981976"/>
            <a:chExt cx="10545435" cy="2265065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4611" t="15068" r="56446" b="29934"/>
            <a:stretch>
              <a:fillRect/>
            </a:stretch>
          </p:blipFill>
          <p:spPr bwMode="auto">
            <a:xfrm>
              <a:off x="977335" y="981976"/>
              <a:ext cx="2366368" cy="2265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13412" t="19243" r="52929" b="41283"/>
            <a:stretch>
              <a:fillRect/>
            </a:stretch>
          </p:blipFill>
          <p:spPr bwMode="auto">
            <a:xfrm>
              <a:off x="4956473" y="1043516"/>
              <a:ext cx="2781808" cy="2051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l="16001" t="19079" r="59402" b="36513"/>
            <a:stretch>
              <a:fillRect/>
            </a:stretch>
          </p:blipFill>
          <p:spPr bwMode="auto">
            <a:xfrm>
              <a:off x="8843929" y="991259"/>
              <a:ext cx="2678841" cy="218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1176940" y="3009450"/>
            <a:ext cx="10273113" cy="1079848"/>
            <a:chOff x="1176940" y="3009450"/>
            <a:chExt cx="10273113" cy="1079848"/>
          </a:xfrm>
        </p:grpSpPr>
        <p:sp>
          <p:nvSpPr>
            <p:cNvPr id="14" name="Oval 13"/>
            <p:cNvSpPr/>
            <p:nvPr/>
          </p:nvSpPr>
          <p:spPr>
            <a:xfrm>
              <a:off x="1176940" y="3271151"/>
              <a:ext cx="2394284" cy="81814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itchFamily="18" charset="0"/>
                </a:rPr>
                <a:t>…. à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318426" y="3082536"/>
              <a:ext cx="2394284" cy="81814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itchFamily="18" charset="0"/>
                </a:rPr>
                <a:t>……. </a:t>
              </a:r>
              <a:r>
                <a:rPr lang="en-US" sz="2800" dirty="0" err="1">
                  <a:solidFill>
                    <a:schemeClr val="tx1"/>
                  </a:solidFill>
                  <a:latin typeface="UTM Avo" pitchFamily="18" charset="0"/>
                </a:rPr>
                <a:t>ắp</a:t>
              </a:r>
              <a:endParaRPr lang="en-US" sz="2800" dirty="0">
                <a:solidFill>
                  <a:schemeClr val="tx1"/>
                </a:solidFill>
                <a:latin typeface="UTM Avo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9055769" y="3009450"/>
              <a:ext cx="2394284" cy="81814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itchFamily="18" charset="0"/>
                </a:rPr>
                <a:t>……. i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13782" y="3401883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UTM Avo" pitchFamily="18" charset="0"/>
              </a:rPr>
              <a:t>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03023" y="3138563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itchFamily="18" charset="0"/>
              </a:rPr>
              <a:t>gh</a:t>
            </a:r>
            <a:endParaRPr lang="en-US" sz="28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3334" y="3233320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UTM Avo" pitchFamily="18" charset="0"/>
              </a:rPr>
              <a:t>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3949" y="4265045"/>
            <a:ext cx="2255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UTM Avo" pitchFamily="18" charset="0"/>
              </a:rPr>
              <a:t>4. </a:t>
            </a:r>
            <a:r>
              <a:rPr lang="en-US" sz="2800" dirty="0" err="1">
                <a:latin typeface="UTM Avo" pitchFamily="18" charset="0"/>
              </a:rPr>
              <a:t>Tập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chép</a:t>
            </a:r>
            <a:endParaRPr lang="en-US" sz="2800" dirty="0">
              <a:latin typeface="UTM Avo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79928" y="5281684"/>
            <a:ext cx="5923129" cy="8598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UTM Avo" pitchFamily="18" charset="0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itchFamily="18" charset="0"/>
              </a:rPr>
              <a:t>cũ</a:t>
            </a:r>
            <a:r>
              <a:rPr lang="en-US" sz="32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itchFamily="18" charset="0"/>
              </a:rPr>
              <a:t>họp</a:t>
            </a:r>
            <a:r>
              <a:rPr lang="en-US" sz="3200" dirty="0">
                <a:solidFill>
                  <a:schemeClr val="tx1"/>
                </a:solidFill>
                <a:latin typeface="UTM Avo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UTM Avo" pitchFamily="18" charset="0"/>
              </a:rPr>
              <a:t>khóm</a:t>
            </a:r>
            <a:r>
              <a:rPr lang="en-US" sz="32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itchFamily="18" charset="0"/>
              </a:rPr>
              <a:t>tre</a:t>
            </a:r>
            <a:r>
              <a:rPr lang="en-US" sz="3200" dirty="0">
                <a:solidFill>
                  <a:schemeClr val="tx1"/>
                </a:solidFill>
                <a:latin typeface="UTM Avo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T-P\Desktop\NỀN PP\nền 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Cloud 2"/>
          <p:cNvSpPr/>
          <p:nvPr/>
        </p:nvSpPr>
        <p:spPr>
          <a:xfrm>
            <a:off x="0" y="0"/>
            <a:ext cx="2418347" cy="73392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UTM Avo" pitchFamily="18" charset="0"/>
              </a:rPr>
              <a:t>Đánh</a:t>
            </a:r>
            <a:r>
              <a:rPr lang="en-US" sz="20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itchFamily="18" charset="0"/>
              </a:rPr>
              <a:t>giá</a:t>
            </a:r>
            <a:endParaRPr lang="en-US" sz="2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12692" y="218363"/>
            <a:ext cx="3671247" cy="60050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I. ĐỌC THÀNH TIẾNG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3471" y="1068052"/>
            <a:ext cx="46679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UTM Avo" pitchFamily="18" charset="0"/>
              </a:rPr>
              <a:t>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3015" y="1132763"/>
            <a:ext cx="5237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UTM Avo" pitchFamily="18" charset="0"/>
              </a:rPr>
              <a:t>Mỗi</a:t>
            </a:r>
            <a:r>
              <a:rPr lang="en-US" dirty="0">
                <a:latin typeface="UTM Avo" pitchFamily="18" charset="0"/>
              </a:rPr>
              <a:t> </a:t>
            </a:r>
            <a:r>
              <a:rPr lang="en-US" dirty="0" err="1">
                <a:latin typeface="UTM Avo" pitchFamily="18" charset="0"/>
              </a:rPr>
              <a:t>học</a:t>
            </a:r>
            <a:r>
              <a:rPr lang="en-US" dirty="0">
                <a:latin typeface="UTM Avo" pitchFamily="18" charset="0"/>
              </a:rPr>
              <a:t> </a:t>
            </a:r>
            <a:r>
              <a:rPr lang="en-US" dirty="0" err="1">
                <a:latin typeface="UTM Avo" pitchFamily="18" charset="0"/>
              </a:rPr>
              <a:t>sinh</a:t>
            </a:r>
            <a:r>
              <a:rPr lang="en-US" dirty="0">
                <a:latin typeface="UTM Avo" pitchFamily="18" charset="0"/>
              </a:rPr>
              <a:t> </a:t>
            </a:r>
            <a:r>
              <a:rPr lang="en-US" dirty="0" err="1">
                <a:latin typeface="UTM Avo" pitchFamily="18" charset="0"/>
              </a:rPr>
              <a:t>đọc</a:t>
            </a:r>
            <a:r>
              <a:rPr lang="en-US" dirty="0">
                <a:latin typeface="UTM Avo" pitchFamily="18" charset="0"/>
              </a:rPr>
              <a:t> </a:t>
            </a:r>
            <a:r>
              <a:rPr lang="en-US" dirty="0" err="1">
                <a:latin typeface="UTM Avo" pitchFamily="18" charset="0"/>
              </a:rPr>
              <a:t>một</a:t>
            </a:r>
            <a:r>
              <a:rPr lang="en-US" dirty="0">
                <a:latin typeface="UTM Avo" pitchFamily="18" charset="0"/>
              </a:rPr>
              <a:t> </a:t>
            </a:r>
            <a:r>
              <a:rPr lang="en-US" dirty="0" err="1">
                <a:latin typeface="UTM Avo" pitchFamily="18" charset="0"/>
              </a:rPr>
              <a:t>đoạn</a:t>
            </a:r>
            <a:r>
              <a:rPr lang="en-US" dirty="0">
                <a:latin typeface="UTM Avo" pitchFamily="18" charset="0"/>
              </a:rPr>
              <a:t> </a:t>
            </a:r>
            <a:r>
              <a:rPr lang="en-US" dirty="0" err="1">
                <a:latin typeface="UTM Avo" pitchFamily="18" charset="0"/>
              </a:rPr>
              <a:t>khoảng</a:t>
            </a:r>
            <a:r>
              <a:rPr lang="en-US" dirty="0">
                <a:latin typeface="UTM Avo" pitchFamily="18" charset="0"/>
              </a:rPr>
              <a:t> 30 </a:t>
            </a:r>
            <a:r>
              <a:rPr lang="en-US" dirty="0" err="1">
                <a:latin typeface="UTM Avo" pitchFamily="18" charset="0"/>
              </a:rPr>
              <a:t>tiếng</a:t>
            </a:r>
            <a:r>
              <a:rPr lang="en-US" sz="2000" dirty="0">
                <a:latin typeface="UTM Avo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8301" y="1544469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UTM Avo" pitchFamily="18" charset="0"/>
              </a:rPr>
              <a:t>Nằm</a:t>
            </a:r>
            <a:r>
              <a:rPr lang="en-US" sz="24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itchFamily="18" charset="0"/>
              </a:rPr>
              <a:t>mơ</a:t>
            </a:r>
            <a:endParaRPr lang="en-US" sz="2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14399" y="2019870"/>
            <a:ext cx="354842" cy="382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itchFamily="18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9760" y="2008494"/>
            <a:ext cx="11004252" cy="880053"/>
            <a:chOff x="673282" y="2950190"/>
            <a:chExt cx="11004252" cy="880053"/>
          </a:xfrm>
        </p:grpSpPr>
        <p:sp>
          <p:nvSpPr>
            <p:cNvPr id="8" name="TextBox 7"/>
            <p:cNvSpPr txBox="1"/>
            <p:nvPr/>
          </p:nvSpPr>
          <p:spPr>
            <a:xfrm>
              <a:off x="1148690" y="2950190"/>
              <a:ext cx="105288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UTM Avo" pitchFamily="18" charset="0"/>
                </a:rPr>
                <a:t>Mẹ</a:t>
              </a:r>
              <a:r>
                <a:rPr lang="en-US" sz="2000" dirty="0">
                  <a:latin typeface="UTM Avo" pitchFamily="18" charset="0"/>
                </a:rPr>
                <a:t> ở </a:t>
              </a:r>
              <a:r>
                <a:rPr lang="en-US" sz="2000" dirty="0" err="1">
                  <a:latin typeface="UTM Avo" pitchFamily="18" charset="0"/>
                </a:rPr>
                <a:t>thị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xã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về</a:t>
              </a:r>
              <a:r>
                <a:rPr lang="en-US" sz="2000" dirty="0">
                  <a:latin typeface="UTM Avo" pitchFamily="18" charset="0"/>
                </a:rPr>
                <a:t>, </a:t>
              </a:r>
              <a:r>
                <a:rPr lang="en-US" sz="2000" dirty="0" err="1">
                  <a:latin typeface="UTM Avo" pitchFamily="18" charset="0"/>
                </a:rPr>
                <a:t>mua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dép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cho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bé</a:t>
              </a:r>
              <a:r>
                <a:rPr lang="en-US" sz="2000" dirty="0">
                  <a:latin typeface="UTM Avo" pitchFamily="18" charset="0"/>
                </a:rPr>
                <a:t> Chi. </a:t>
              </a:r>
              <a:r>
                <a:rPr lang="en-US" sz="2000" dirty="0" err="1">
                  <a:latin typeface="UTM Avo" pitchFamily="18" charset="0"/>
                </a:rPr>
                <a:t>Dép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đẹp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quá</a:t>
              </a:r>
              <a:r>
                <a:rPr lang="en-US" sz="2000" dirty="0">
                  <a:latin typeface="UTM Avo" pitchFamily="18" charset="0"/>
                </a:rPr>
                <a:t>. </a:t>
              </a:r>
              <a:r>
                <a:rPr lang="en-US" sz="2000" dirty="0" err="1">
                  <a:latin typeface="UTM Avo" pitchFamily="18" charset="0"/>
                </a:rPr>
                <a:t>Khi</a:t>
              </a:r>
              <a:r>
                <a:rPr lang="en-US" sz="2000" dirty="0">
                  <a:latin typeface="UTM Avo" pitchFamily="18" charset="0"/>
                </a:rPr>
                <a:t> Chi </a:t>
              </a:r>
              <a:r>
                <a:rPr lang="en-US" sz="2000" dirty="0" err="1">
                  <a:latin typeface="UTM Avo" pitchFamily="18" charset="0"/>
                </a:rPr>
                <a:t>đi</a:t>
              </a:r>
              <a:r>
                <a:rPr lang="en-US" sz="2000" dirty="0">
                  <a:latin typeface="UTM Avo" pitchFamily="18" charset="0"/>
                </a:rPr>
                <a:t>, </a:t>
              </a:r>
              <a:r>
                <a:rPr lang="en-US" sz="2000" dirty="0" err="1">
                  <a:latin typeface="UTM Avo" pitchFamily="18" charset="0"/>
                </a:rPr>
                <a:t>dép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cứ</a:t>
              </a:r>
              <a:r>
                <a:rPr lang="en-US" sz="2000" dirty="0">
                  <a:latin typeface="UTM Avo" pitchFamily="18" charset="0"/>
                </a:rPr>
                <a:t> “ </a:t>
              </a:r>
              <a:r>
                <a:rPr lang="en-US" sz="2000" dirty="0" err="1">
                  <a:latin typeface="UTM Avo" pitchFamily="18" charset="0"/>
                </a:rPr>
                <a:t>chíp</a:t>
              </a:r>
              <a:r>
                <a:rPr lang="en-US" sz="2000" dirty="0">
                  <a:latin typeface="UTM Avo" pitchFamily="18" charset="0"/>
                </a:rPr>
                <a:t>, </a:t>
              </a:r>
              <a:r>
                <a:rPr lang="en-US" sz="2000" dirty="0" err="1">
                  <a:latin typeface="UTM Avo" pitchFamily="18" charset="0"/>
                </a:rPr>
                <a:t>chíp</a:t>
              </a:r>
              <a:r>
                <a:rPr lang="en-US" sz="2000" dirty="0">
                  <a:latin typeface="UTM Avo" pitchFamily="18" charset="0"/>
                </a:rPr>
                <a:t>,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3282" y="3430133"/>
              <a:ext cx="5575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UTM Avo" pitchFamily="18" charset="0"/>
                </a:rPr>
                <a:t>chíp</a:t>
              </a:r>
              <a:r>
                <a:rPr lang="en-US" sz="2000" dirty="0">
                  <a:latin typeface="UTM Avo" pitchFamily="18" charset="0"/>
                </a:rPr>
                <a:t>, </a:t>
              </a:r>
              <a:r>
                <a:rPr lang="en-US" sz="2000" dirty="0" err="1">
                  <a:latin typeface="UTM Avo" pitchFamily="18" charset="0"/>
                </a:rPr>
                <a:t>chíp</a:t>
              </a:r>
              <a:r>
                <a:rPr lang="en-US" sz="2000" dirty="0">
                  <a:latin typeface="UTM Avo" pitchFamily="18" charset="0"/>
                </a:rPr>
                <a:t>”.  </a:t>
              </a:r>
              <a:r>
                <a:rPr lang="en-US" sz="2000" dirty="0" err="1">
                  <a:latin typeface="UTM Avo" pitchFamily="18" charset="0"/>
                </a:rPr>
                <a:t>Qủa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là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thú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vị</a:t>
              </a:r>
              <a:r>
                <a:rPr lang="en-US" sz="2000" dirty="0">
                  <a:latin typeface="UTM Avo" pitchFamily="18" charset="0"/>
                </a:rPr>
                <a:t>. Chi </a:t>
              </a:r>
              <a:r>
                <a:rPr lang="en-US" sz="2000" dirty="0" err="1">
                  <a:latin typeface="UTM Avo" pitchFamily="18" charset="0"/>
                </a:rPr>
                <a:t>mê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dép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lắm</a:t>
              </a:r>
              <a:r>
                <a:rPr lang="en-US" sz="2000" dirty="0">
                  <a:latin typeface="UTM Avo" pitchFamily="18" charset="0"/>
                </a:rPr>
                <a:t>.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875730" y="3059372"/>
            <a:ext cx="354842" cy="382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itchFamily="18" charset="0"/>
              </a:rPr>
              <a:t>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05300" y="3018425"/>
            <a:ext cx="10731700" cy="1139365"/>
            <a:chOff x="905300" y="3018425"/>
            <a:chExt cx="10731700" cy="1139365"/>
          </a:xfrm>
        </p:grpSpPr>
        <p:sp>
          <p:nvSpPr>
            <p:cNvPr id="13" name="TextBox 12"/>
            <p:cNvSpPr txBox="1"/>
            <p:nvPr/>
          </p:nvSpPr>
          <p:spPr>
            <a:xfrm>
              <a:off x="1257868" y="3018425"/>
              <a:ext cx="45163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UTM Avo" pitchFamily="18" charset="0"/>
                </a:rPr>
                <a:t>Hôm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đó</a:t>
              </a:r>
              <a:r>
                <a:rPr lang="en-US" sz="2000" dirty="0">
                  <a:latin typeface="UTM Avo" pitchFamily="18" charset="0"/>
                </a:rPr>
                <a:t>, </a:t>
              </a:r>
              <a:r>
                <a:rPr lang="en-US" sz="2000" dirty="0" err="1">
                  <a:latin typeface="UTM Avo" pitchFamily="18" charset="0"/>
                </a:rPr>
                <a:t>từ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sớm</a:t>
              </a:r>
              <a:r>
                <a:rPr lang="en-US" sz="2000" dirty="0">
                  <a:latin typeface="UTM Avo" pitchFamily="18" charset="0"/>
                </a:rPr>
                <a:t>, Chi </a:t>
              </a:r>
              <a:r>
                <a:rPr lang="en-US" sz="2000" dirty="0" err="1">
                  <a:latin typeface="UTM Avo" pitchFamily="18" charset="0"/>
                </a:rPr>
                <a:t>đã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tìm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chị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Trà</a:t>
              </a:r>
              <a:r>
                <a:rPr lang="en-US" sz="2000" dirty="0">
                  <a:latin typeface="UTM Avo" pitchFamily="18" charset="0"/>
                </a:rPr>
                <a:t>: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2338" y="3400564"/>
              <a:ext cx="104746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UTM Avo" pitchFamily="18" charset="0"/>
                </a:rPr>
                <a:t>- </a:t>
              </a:r>
              <a:r>
                <a:rPr lang="en-US" sz="2000" dirty="0" err="1">
                  <a:latin typeface="UTM Avo" pitchFamily="18" charset="0"/>
                </a:rPr>
                <a:t>Đêm</a:t>
              </a:r>
              <a:r>
                <a:rPr lang="en-US" sz="2000" dirty="0">
                  <a:latin typeface="UTM Avo" pitchFamily="18" charset="0"/>
                </a:rPr>
                <a:t> qua </a:t>
              </a:r>
              <a:r>
                <a:rPr lang="en-US" sz="2000" dirty="0" err="1">
                  <a:latin typeface="UTM Avo" pitchFamily="18" charset="0"/>
                </a:rPr>
                <a:t>em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nằm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mơ</a:t>
              </a:r>
              <a:r>
                <a:rPr lang="en-US" sz="2000" dirty="0">
                  <a:latin typeface="UTM Avo" pitchFamily="18" charset="0"/>
                </a:rPr>
                <a:t>, </a:t>
              </a:r>
              <a:r>
                <a:rPr lang="en-US" sz="2000" dirty="0" err="1">
                  <a:latin typeface="UTM Avo" pitchFamily="18" charset="0"/>
                </a:rPr>
                <a:t>dép</a:t>
              </a:r>
              <a:r>
                <a:rPr lang="en-US" sz="2000" dirty="0">
                  <a:latin typeface="UTM Avo" pitchFamily="18" charset="0"/>
                </a:rPr>
                <a:t> “ </a:t>
              </a:r>
              <a:r>
                <a:rPr lang="en-US" sz="2000" dirty="0" err="1">
                  <a:latin typeface="UTM Avo" pitchFamily="18" charset="0"/>
                </a:rPr>
                <a:t>chíp</a:t>
              </a:r>
              <a:r>
                <a:rPr lang="en-US" sz="2000" dirty="0">
                  <a:latin typeface="UTM Avo" pitchFamily="18" charset="0"/>
                </a:rPr>
                <a:t>, </a:t>
              </a:r>
              <a:r>
                <a:rPr lang="en-US" sz="2000" dirty="0" err="1">
                  <a:latin typeface="UTM Avo" pitchFamily="18" charset="0"/>
                </a:rPr>
                <a:t>chíp</a:t>
              </a:r>
              <a:r>
                <a:rPr lang="en-US" sz="2000" dirty="0">
                  <a:latin typeface="UTM Avo" pitchFamily="18" charset="0"/>
                </a:rPr>
                <a:t>” </a:t>
              </a:r>
              <a:r>
                <a:rPr lang="en-US" sz="2000" dirty="0" err="1">
                  <a:latin typeface="UTM Avo" pitchFamily="18" charset="0"/>
                </a:rPr>
                <a:t>của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em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bị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chó</a:t>
              </a:r>
              <a:r>
                <a:rPr lang="en-US" sz="2000" dirty="0">
                  <a:latin typeface="UTM Avo" pitchFamily="18" charset="0"/>
                </a:rPr>
                <a:t> Lu </a:t>
              </a:r>
              <a:r>
                <a:rPr lang="en-US" sz="2000" dirty="0" err="1">
                  <a:latin typeface="UTM Avo" pitchFamily="18" charset="0"/>
                </a:rPr>
                <a:t>tha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đi</a:t>
              </a:r>
              <a:r>
                <a:rPr lang="en-US" sz="2000" dirty="0">
                  <a:latin typeface="UTM Avo" pitchFamily="18" charset="0"/>
                </a:rPr>
                <a:t>. </a:t>
              </a:r>
              <a:r>
                <a:rPr lang="en-US" sz="2000" dirty="0" err="1">
                  <a:latin typeface="UTM Avo" pitchFamily="18" charset="0"/>
                </a:rPr>
                <a:t>Em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nhờ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chị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tìm</a:t>
              </a:r>
              <a:r>
                <a:rPr lang="en-US" sz="2000" dirty="0">
                  <a:latin typeface="UTM Avo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05300" y="3757680"/>
              <a:ext cx="51764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UTM Avo" pitchFamily="18" charset="0"/>
                </a:rPr>
                <a:t>Thế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chị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đã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tìm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được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dép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cho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em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chưa</a:t>
              </a:r>
              <a:r>
                <a:rPr lang="en-US" sz="2000" dirty="0">
                  <a:latin typeface="UTM Avo" pitchFamily="18" charset="0"/>
                </a:rPr>
                <a:t>?</a:t>
              </a:r>
            </a:p>
          </p:txBody>
        </p:sp>
      </p:grpSp>
      <p:sp>
        <p:nvSpPr>
          <p:cNvPr id="18" name="Oval 17"/>
          <p:cNvSpPr/>
          <p:nvPr/>
        </p:nvSpPr>
        <p:spPr>
          <a:xfrm>
            <a:off x="864357" y="4208057"/>
            <a:ext cx="354842" cy="382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itchFamily="18" charset="0"/>
              </a:rPr>
              <a:t>3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l="46698" t="52138" r="32321" b="25658"/>
          <a:stretch>
            <a:fillRect/>
          </a:stretch>
        </p:blipFill>
        <p:spPr bwMode="auto">
          <a:xfrm>
            <a:off x="8215952" y="3767324"/>
            <a:ext cx="2852382" cy="109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1216926" y="4192133"/>
            <a:ext cx="7199187" cy="1087043"/>
            <a:chOff x="1216926" y="4192133"/>
            <a:chExt cx="7199187" cy="1087043"/>
          </a:xfrm>
        </p:grpSpPr>
        <p:sp>
          <p:nvSpPr>
            <p:cNvPr id="17" name="TextBox 16"/>
            <p:cNvSpPr txBox="1"/>
            <p:nvPr/>
          </p:nvSpPr>
          <p:spPr>
            <a:xfrm>
              <a:off x="1216926" y="4192133"/>
              <a:ext cx="19899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UTM Avo" pitchFamily="18" charset="0"/>
                </a:rPr>
                <a:t>Chị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Trà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ngớ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ra</a:t>
              </a:r>
              <a:r>
                <a:rPr lang="en-US" sz="2000" dirty="0">
                  <a:latin typeface="UTM Avo" pitchFamily="18" charset="0"/>
                </a:rPr>
                <a:t>: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32846" y="4549248"/>
              <a:ext cx="36471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UTM Avo" pitchFamily="18" charset="0"/>
                </a:rPr>
                <a:t>- Ơ, </a:t>
              </a:r>
              <a:r>
                <a:rPr lang="en-US" sz="2000" dirty="0" err="1">
                  <a:latin typeface="UTM Avo" pitchFamily="18" charset="0"/>
                </a:rPr>
                <a:t>đó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là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em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nằm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mơ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chứ</a:t>
              </a:r>
              <a:r>
                <a:rPr lang="en-US" sz="2000" dirty="0">
                  <a:latin typeface="UTM Avo" pitchFamily="18" charset="0"/>
                </a:rPr>
                <a:t>?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48766" y="4879066"/>
              <a:ext cx="71673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UTM Avo" pitchFamily="18" charset="0"/>
                </a:rPr>
                <a:t>- </a:t>
              </a:r>
              <a:r>
                <a:rPr lang="en-US" sz="2000" dirty="0" err="1">
                  <a:latin typeface="UTM Avo" pitchFamily="18" charset="0"/>
                </a:rPr>
                <a:t>Khi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em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mơ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có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chị</a:t>
              </a:r>
              <a:r>
                <a:rPr lang="en-US" sz="2000" dirty="0">
                  <a:latin typeface="UTM Avo" pitchFamily="18" charset="0"/>
                </a:rPr>
                <a:t> ở </a:t>
              </a:r>
              <a:r>
                <a:rPr lang="en-US" sz="2000" dirty="0" err="1">
                  <a:latin typeface="UTM Avo" pitchFamily="18" charset="0"/>
                </a:rPr>
                <a:t>đó</a:t>
              </a:r>
              <a:r>
                <a:rPr lang="en-US" sz="2000" dirty="0">
                  <a:latin typeface="UTM Avo" pitchFamily="18" charset="0"/>
                </a:rPr>
                <a:t>. </a:t>
              </a:r>
              <a:r>
                <a:rPr lang="en-US" sz="2000" dirty="0" err="1">
                  <a:latin typeface="UTM Avo" pitchFamily="18" charset="0"/>
                </a:rPr>
                <a:t>Chị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đã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hứa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tìm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dép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hộ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em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mà</a:t>
              </a:r>
              <a:r>
                <a:rPr lang="en-US" sz="2000" dirty="0">
                  <a:latin typeface="UTM Avo" pitchFamily="18" charset="0"/>
                </a:rPr>
                <a:t>.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825685" y="5220281"/>
            <a:ext cx="354842" cy="382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itchFamily="18" charset="0"/>
              </a:rPr>
              <a:t>4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125936" y="5247556"/>
            <a:ext cx="5090727" cy="1555852"/>
            <a:chOff x="1125936" y="5247556"/>
            <a:chExt cx="5090727" cy="1555852"/>
          </a:xfrm>
        </p:grpSpPr>
        <p:sp>
          <p:nvSpPr>
            <p:cNvPr id="23" name="TextBox 22"/>
            <p:cNvSpPr txBox="1"/>
            <p:nvPr/>
          </p:nvSpPr>
          <p:spPr>
            <a:xfrm>
              <a:off x="1125936" y="5247556"/>
              <a:ext cx="29325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UTM Avo" pitchFamily="18" charset="0"/>
                </a:rPr>
                <a:t>Chị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Trà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ngó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khắp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nhà</a:t>
              </a:r>
              <a:r>
                <a:rPr lang="en-US" sz="2000" dirty="0">
                  <a:latin typeface="UTM Avo" pitchFamily="18" charset="0"/>
                </a:rPr>
                <a:t>: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94177" y="5656989"/>
              <a:ext cx="46570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UTM Avo" pitchFamily="18" charset="0"/>
                </a:rPr>
                <a:t>- Ồ, </a:t>
              </a:r>
              <a:r>
                <a:rPr lang="en-US" sz="2000" dirty="0" err="1">
                  <a:latin typeface="UTM Avo" pitchFamily="18" charset="0"/>
                </a:rPr>
                <a:t>dép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của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em</a:t>
              </a:r>
              <a:r>
                <a:rPr lang="en-US" sz="2000" dirty="0">
                  <a:latin typeface="UTM Avo" pitchFamily="18" charset="0"/>
                </a:rPr>
                <a:t> ở </a:t>
              </a:r>
              <a:r>
                <a:rPr lang="en-US" sz="2000" dirty="0" err="1">
                  <a:latin typeface="UTM Avo" pitchFamily="18" charset="0"/>
                </a:rPr>
                <a:t>gầm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ghế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kia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kìa</a:t>
              </a:r>
              <a:r>
                <a:rPr lang="en-US" sz="2000" dirty="0">
                  <a:latin typeface="UTM Avo" pitchFamily="18" charset="0"/>
                </a:rPr>
                <a:t>!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25937" y="5998184"/>
              <a:ext cx="4248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UTM Avo" pitchFamily="18" charset="0"/>
                </a:rPr>
                <a:t>Chi </a:t>
              </a:r>
              <a:r>
                <a:rPr lang="en-US" sz="2000" dirty="0" err="1">
                  <a:latin typeface="UTM Avo" pitchFamily="18" charset="0"/>
                </a:rPr>
                <a:t>nhòm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nhòm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gầm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ghế</a:t>
              </a:r>
              <a:r>
                <a:rPr lang="en-US" sz="2000" dirty="0">
                  <a:latin typeface="UTM Avo" pitchFamily="18" charset="0"/>
                </a:rPr>
                <a:t>, la to: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66883" y="6403298"/>
              <a:ext cx="50497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UTM Avo" pitchFamily="18" charset="0"/>
                </a:rPr>
                <a:t>- </a:t>
              </a:r>
              <a:r>
                <a:rPr lang="en-US" sz="2000" dirty="0" err="1">
                  <a:latin typeface="UTM Avo" pitchFamily="18" charset="0"/>
                </a:rPr>
                <a:t>Đó</a:t>
              </a:r>
              <a:r>
                <a:rPr lang="en-US" sz="2000" dirty="0">
                  <a:latin typeface="UTM Avo" pitchFamily="18" charset="0"/>
                </a:rPr>
                <a:t>, </a:t>
              </a:r>
              <a:r>
                <a:rPr lang="en-US" sz="2000" dirty="0" err="1">
                  <a:latin typeface="UTM Avo" pitchFamily="18" charset="0"/>
                </a:rPr>
                <a:t>chị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đã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hứa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tìm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là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chị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sẽ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tìm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ra</a:t>
              </a:r>
              <a:r>
                <a:rPr lang="en-US" sz="2000" dirty="0">
                  <a:latin typeface="UTM Avo" pitchFamily="18" charset="0"/>
                </a:rPr>
                <a:t> </a:t>
              </a:r>
              <a:r>
                <a:rPr lang="en-US" sz="2000" dirty="0" err="1">
                  <a:latin typeface="UTM Avo" pitchFamily="18" charset="0"/>
                </a:rPr>
                <a:t>mà</a:t>
              </a:r>
              <a:r>
                <a:rPr lang="en-US" sz="2000" dirty="0">
                  <a:latin typeface="UTM Avo" pitchFamily="18" charset="0"/>
                </a:rPr>
                <a:t>.</a:t>
              </a:r>
            </a:p>
          </p:txBody>
        </p:sp>
      </p:grp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/>
          <a:srcRect l="52898" t="65624" r="32492" b="14803"/>
          <a:stretch>
            <a:fillRect/>
          </a:stretch>
        </p:blipFill>
        <p:spPr bwMode="auto">
          <a:xfrm>
            <a:off x="7988070" y="5350097"/>
            <a:ext cx="2411523" cy="150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T-P\Desktop\NỀN PP\nền 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5722" y="302523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UTM Avo" pitchFamily="18" charset="0"/>
              </a:rPr>
              <a:t>Hứa</a:t>
            </a:r>
            <a:r>
              <a:rPr lang="en-US" sz="24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itchFamily="18" charset="0"/>
              </a:rPr>
              <a:t>làm</a:t>
            </a:r>
            <a:endParaRPr lang="en-US" sz="2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622" y="1326107"/>
            <a:ext cx="9243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UTM Avo" pitchFamily="18" charset="0"/>
              </a:rPr>
              <a:t>Khỉ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đi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thăm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bà</a:t>
            </a:r>
            <a:r>
              <a:rPr lang="en-US" sz="2000" dirty="0">
                <a:latin typeface="UTM Avo" pitchFamily="18" charset="0"/>
              </a:rPr>
              <a:t>. </a:t>
            </a:r>
            <a:r>
              <a:rPr lang="en-US" sz="2000" dirty="0" err="1">
                <a:latin typeface="UTM Avo" pitchFamily="18" charset="0"/>
              </a:rPr>
              <a:t>Khi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đi</a:t>
            </a:r>
            <a:r>
              <a:rPr lang="en-US" sz="2000" dirty="0">
                <a:latin typeface="UTM Avo" pitchFamily="18" charset="0"/>
              </a:rPr>
              <a:t>, </a:t>
            </a:r>
            <a:r>
              <a:rPr lang="en-US" sz="2000" dirty="0" err="1">
                <a:latin typeface="UTM Avo" pitchFamily="18" charset="0"/>
              </a:rPr>
              <a:t>nó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hứa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sẽ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đem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về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đủ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thứ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cỏ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lạ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quả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thơm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làm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quà</a:t>
            </a:r>
            <a:r>
              <a:rPr lang="en-US" sz="2000" dirty="0">
                <a:latin typeface="UTM Avo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4351" y="1846994"/>
            <a:ext cx="7523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UTM Avo" pitchFamily="18" charset="0"/>
              </a:rPr>
              <a:t>cho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thỏ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và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nhím</a:t>
            </a:r>
            <a:r>
              <a:rPr lang="en-US" sz="2000" dirty="0">
                <a:latin typeface="UTM Avo" pitchFamily="18" charset="0"/>
              </a:rPr>
              <a:t>. </a:t>
            </a:r>
            <a:r>
              <a:rPr lang="en-US" sz="2000" dirty="0" err="1">
                <a:latin typeface="UTM Avo" pitchFamily="18" charset="0"/>
              </a:rPr>
              <a:t>Thế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mà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khi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về</a:t>
            </a:r>
            <a:r>
              <a:rPr lang="en-US" sz="2000" dirty="0">
                <a:latin typeface="UTM Avo" pitchFamily="18" charset="0"/>
              </a:rPr>
              <a:t>, </a:t>
            </a:r>
            <a:r>
              <a:rPr lang="en-US" sz="2000" dirty="0" err="1">
                <a:latin typeface="UTM Avo" pitchFamily="18" charset="0"/>
              </a:rPr>
              <a:t>nó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chả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nhớ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nó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đã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hứa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gì</a:t>
            </a:r>
            <a:r>
              <a:rPr lang="en-US" sz="2000" dirty="0">
                <a:latin typeface="UTM Avo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009931" y="1323835"/>
            <a:ext cx="354842" cy="382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1656" y="2392907"/>
            <a:ext cx="9272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UTM Avo" pitchFamily="18" charset="0"/>
              </a:rPr>
              <a:t>Về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nhà</a:t>
            </a:r>
            <a:r>
              <a:rPr lang="en-US" sz="2000" dirty="0">
                <a:latin typeface="UTM Avo" pitchFamily="18" charset="0"/>
              </a:rPr>
              <a:t>, </a:t>
            </a:r>
            <a:r>
              <a:rPr lang="en-US" sz="2000" dirty="0" err="1">
                <a:latin typeface="UTM Avo" pitchFamily="18" charset="0"/>
              </a:rPr>
              <a:t>khỉ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chả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có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thứ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quà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gì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như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đã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hứa</a:t>
            </a:r>
            <a:r>
              <a:rPr lang="en-US" sz="2000" dirty="0">
                <a:latin typeface="UTM Avo" pitchFamily="18" charset="0"/>
              </a:rPr>
              <a:t>. </a:t>
            </a:r>
            <a:r>
              <a:rPr lang="en-US" sz="2000" dirty="0" err="1">
                <a:latin typeface="UTM Avo" pitchFamily="18" charset="0"/>
              </a:rPr>
              <a:t>Nó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chả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dám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gặp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thỏ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và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nhím</a:t>
            </a:r>
            <a:r>
              <a:rPr lang="en-US" sz="2000" dirty="0">
                <a:latin typeface="UTM Avo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872" y="2856931"/>
            <a:ext cx="6829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UTM Avo" pitchFamily="18" charset="0"/>
              </a:rPr>
              <a:t>Có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gặp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thì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chỉ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nghe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thầm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thì</a:t>
            </a:r>
            <a:r>
              <a:rPr lang="en-US" sz="2000" dirty="0">
                <a:latin typeface="UTM Avo" pitchFamily="18" charset="0"/>
              </a:rPr>
              <a:t>: “ </a:t>
            </a:r>
            <a:r>
              <a:rPr lang="en-US" sz="2000" dirty="0" err="1">
                <a:latin typeface="UTM Avo" pitchFamily="18" charset="0"/>
              </a:rPr>
              <a:t>Khỉ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hứa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mà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chả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làm</a:t>
            </a:r>
            <a:r>
              <a:rPr lang="en-US" sz="2000" dirty="0">
                <a:latin typeface="UTM Avo" pitchFamily="18" charset="0"/>
              </a:rPr>
              <a:t>”.</a:t>
            </a:r>
          </a:p>
        </p:txBody>
      </p:sp>
      <p:sp>
        <p:nvSpPr>
          <p:cNvPr id="10" name="Oval 9"/>
          <p:cNvSpPr/>
          <p:nvPr/>
        </p:nvSpPr>
        <p:spPr>
          <a:xfrm>
            <a:off x="930317" y="2390635"/>
            <a:ext cx="354842" cy="382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80284" y="3405115"/>
            <a:ext cx="5635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UTM Avo" pitchFamily="18" charset="0"/>
              </a:rPr>
              <a:t>Trưa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đó</a:t>
            </a:r>
            <a:r>
              <a:rPr lang="en-US" sz="2000" dirty="0">
                <a:latin typeface="UTM Avo" pitchFamily="18" charset="0"/>
              </a:rPr>
              <a:t>, </a:t>
            </a:r>
            <a:r>
              <a:rPr lang="en-US" sz="2000" dirty="0" err="1">
                <a:latin typeface="UTM Avo" pitchFamily="18" charset="0"/>
              </a:rPr>
              <a:t>khỉ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kể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cho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mẹ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nghe</a:t>
            </a:r>
            <a:r>
              <a:rPr lang="en-US" sz="2000" dirty="0">
                <a:latin typeface="UTM Avo" pitchFamily="18" charset="0"/>
              </a:rPr>
              <a:t>. </a:t>
            </a:r>
            <a:r>
              <a:rPr lang="en-US" sz="2000" dirty="0" err="1">
                <a:latin typeface="UTM Avo" pitchFamily="18" charset="0"/>
              </a:rPr>
              <a:t>Mẹ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nó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thủ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thỉ</a:t>
            </a:r>
            <a:r>
              <a:rPr lang="en-US" sz="2000" dirty="0">
                <a:latin typeface="UTM Avo" pitchFamily="18" charset="0"/>
              </a:rPr>
              <a:t>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7585" y="3937378"/>
            <a:ext cx="10777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UTM Avo" pitchFamily="18" charset="0"/>
              </a:rPr>
              <a:t>- </a:t>
            </a:r>
            <a:r>
              <a:rPr lang="en-US" sz="2000" dirty="0" err="1">
                <a:latin typeface="UTM Avo" pitchFamily="18" charset="0"/>
              </a:rPr>
              <a:t>Đã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hứa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thì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cố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mà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làm</a:t>
            </a:r>
            <a:r>
              <a:rPr lang="en-US" sz="2000" dirty="0">
                <a:latin typeface="UTM Avo" pitchFamily="18" charset="0"/>
              </a:rPr>
              <a:t>. </a:t>
            </a:r>
            <a:r>
              <a:rPr lang="en-US" sz="2000" dirty="0" err="1">
                <a:latin typeface="UTM Avo" pitchFamily="18" charset="0"/>
              </a:rPr>
              <a:t>Hứa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mà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chả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làm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gì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thì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tệ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quá</a:t>
            </a:r>
            <a:r>
              <a:rPr lang="en-US" sz="2000" dirty="0">
                <a:latin typeface="UTM Avo" pitchFamily="18" charset="0"/>
              </a:rPr>
              <a:t>. </a:t>
            </a:r>
            <a:r>
              <a:rPr lang="en-US" sz="2000" dirty="0" err="1">
                <a:latin typeface="UTM Avo" pitchFamily="18" charset="0"/>
              </a:rPr>
              <a:t>Nghe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mẹ</a:t>
            </a:r>
            <a:r>
              <a:rPr lang="en-US" sz="2000" dirty="0">
                <a:latin typeface="UTM Avo" pitchFamily="18" charset="0"/>
              </a:rPr>
              <a:t>, </a:t>
            </a:r>
            <a:r>
              <a:rPr lang="en-US" sz="2000" dirty="0" err="1">
                <a:latin typeface="UTM Avo" pitchFamily="18" charset="0"/>
              </a:rPr>
              <a:t>khỉ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tìm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gặp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thỏ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và</a:t>
            </a:r>
            <a:r>
              <a:rPr lang="en-US" sz="2000" dirty="0">
                <a:latin typeface="UTM Avo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0033" y="4428695"/>
            <a:ext cx="347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UTM Avo" pitchFamily="18" charset="0"/>
              </a:rPr>
              <a:t>nhím</a:t>
            </a:r>
            <a:r>
              <a:rPr lang="en-US" sz="2000" dirty="0">
                <a:latin typeface="UTM Avo" pitchFamily="18" charset="0"/>
              </a:rPr>
              <a:t>. </a:t>
            </a:r>
            <a:r>
              <a:rPr lang="en-US" sz="2000" dirty="0" err="1">
                <a:latin typeface="UTM Avo" pitchFamily="18" charset="0"/>
              </a:rPr>
              <a:t>Nó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hứa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sẽ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sửa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chữa</a:t>
            </a:r>
            <a:r>
              <a:rPr lang="en-US" sz="2000" dirty="0">
                <a:latin typeface="UTM Avo" pitchFamily="18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959888" y="3416493"/>
            <a:ext cx="354842" cy="382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itchFamily="18" charset="0"/>
              </a:rPr>
              <a:t>3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 l="43739" t="33733" r="30277" b="29605"/>
          <a:stretch>
            <a:fillRect/>
          </a:stretch>
        </p:blipFill>
        <p:spPr bwMode="auto">
          <a:xfrm>
            <a:off x="3330054" y="4790365"/>
            <a:ext cx="4558351" cy="194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899992" y="4690277"/>
            <a:ext cx="4292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UTM Avo" pitchFamily="18" charset="0"/>
              </a:rPr>
              <a:t>Phỏng</a:t>
            </a:r>
            <a:r>
              <a:rPr lang="en-US" sz="1400" dirty="0">
                <a:latin typeface="UTM Avo" pitchFamily="18" charset="0"/>
              </a:rPr>
              <a:t> </a:t>
            </a:r>
            <a:r>
              <a:rPr lang="en-US" sz="1400" dirty="0" err="1">
                <a:latin typeface="UTM Avo" pitchFamily="18" charset="0"/>
              </a:rPr>
              <a:t>theo</a:t>
            </a:r>
            <a:r>
              <a:rPr lang="en-US" sz="1400" dirty="0">
                <a:latin typeface="UTM Avo" pitchFamily="18" charset="0"/>
              </a:rPr>
              <a:t> </a:t>
            </a:r>
            <a:r>
              <a:rPr lang="en-US" sz="1400" i="1" dirty="0" err="1">
                <a:latin typeface="UTM Avo" pitchFamily="18" charset="0"/>
              </a:rPr>
              <a:t>Chuyện</a:t>
            </a:r>
            <a:r>
              <a:rPr lang="en-US" sz="1400" i="1" dirty="0">
                <a:latin typeface="UTM Avo" pitchFamily="18" charset="0"/>
              </a:rPr>
              <a:t> </a:t>
            </a:r>
            <a:r>
              <a:rPr lang="en-US" sz="1400" i="1" dirty="0" err="1">
                <a:latin typeface="UTM Avo" pitchFamily="18" charset="0"/>
              </a:rPr>
              <a:t>của</a:t>
            </a:r>
            <a:r>
              <a:rPr lang="en-US" sz="1400" i="1" dirty="0">
                <a:latin typeface="UTM Avo" pitchFamily="18" charset="0"/>
              </a:rPr>
              <a:t> </a:t>
            </a:r>
            <a:r>
              <a:rPr lang="en-US" sz="1400" i="1" dirty="0" err="1">
                <a:latin typeface="UTM Avo" pitchFamily="18" charset="0"/>
              </a:rPr>
              <a:t>mùa</a:t>
            </a:r>
            <a:r>
              <a:rPr lang="en-US" sz="1400" i="1" dirty="0">
                <a:latin typeface="UTM Avo" pitchFamily="18" charset="0"/>
              </a:rPr>
              <a:t> </a:t>
            </a:r>
            <a:r>
              <a:rPr lang="en-US" sz="1400" i="1" dirty="0" err="1">
                <a:latin typeface="UTM Avo" pitchFamily="18" charset="0"/>
              </a:rPr>
              <a:t>hạ</a:t>
            </a:r>
            <a:endParaRPr lang="en-US" sz="1400" i="1" dirty="0">
              <a:latin typeface="UTM Avo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T-P\Desktop\NỀN PP\nền 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4312692" y="218363"/>
            <a:ext cx="3671247" cy="60050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II. ĐỌC HIỂU, VIẾT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4387" y="900752"/>
            <a:ext cx="201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vo" pitchFamily="18" charset="0"/>
              </a:rPr>
              <a:t>(</a:t>
            </a:r>
            <a:r>
              <a:rPr lang="en-US" sz="2000" dirty="0" err="1">
                <a:latin typeface="UTM Avo" pitchFamily="18" charset="0"/>
              </a:rPr>
              <a:t>Bài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luyện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tập</a:t>
            </a:r>
            <a:r>
              <a:rPr lang="en-US" dirty="0">
                <a:latin typeface="UTM Avo" pitchFamily="18" charset="0"/>
              </a:rPr>
              <a:t>)</a:t>
            </a:r>
          </a:p>
        </p:txBody>
      </p:sp>
      <p:sp>
        <p:nvSpPr>
          <p:cNvPr id="5" name="Oval 4"/>
          <p:cNvSpPr/>
          <p:nvPr/>
        </p:nvSpPr>
        <p:spPr>
          <a:xfrm>
            <a:off x="627797" y="1310185"/>
            <a:ext cx="423081" cy="4230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7743" y="1353403"/>
            <a:ext cx="1430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itchFamily="18" charset="0"/>
              </a:rPr>
              <a:t>ĐỌC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070" y="1790131"/>
            <a:ext cx="335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TM Avo" pitchFamily="18" charset="0"/>
              </a:rPr>
              <a:t>1. </a:t>
            </a:r>
            <a:r>
              <a:rPr lang="en-US" sz="2400" dirty="0" err="1">
                <a:latin typeface="UTM Avo" pitchFamily="18" charset="0"/>
              </a:rPr>
              <a:t>Nối</a:t>
            </a:r>
            <a:r>
              <a:rPr lang="en-US" sz="2400" dirty="0">
                <a:latin typeface="UTM Avo" pitchFamily="18" charset="0"/>
              </a:rPr>
              <a:t> </a:t>
            </a:r>
            <a:r>
              <a:rPr lang="en-US" sz="2400" dirty="0" err="1">
                <a:latin typeface="UTM Avo" pitchFamily="18" charset="0"/>
              </a:rPr>
              <a:t>từ</a:t>
            </a:r>
            <a:r>
              <a:rPr lang="en-US" sz="2400" dirty="0">
                <a:latin typeface="UTM Avo" pitchFamily="18" charset="0"/>
              </a:rPr>
              <a:t> </a:t>
            </a:r>
            <a:r>
              <a:rPr lang="en-US" sz="2400" dirty="0" err="1">
                <a:latin typeface="UTM Avo" pitchFamily="18" charset="0"/>
              </a:rPr>
              <a:t>ngữ</a:t>
            </a:r>
            <a:r>
              <a:rPr lang="en-US" sz="2400" dirty="0">
                <a:latin typeface="UTM Avo" pitchFamily="18" charset="0"/>
              </a:rPr>
              <a:t> </a:t>
            </a:r>
            <a:r>
              <a:rPr lang="en-US" sz="2400" dirty="0" err="1">
                <a:latin typeface="UTM Avo" pitchFamily="18" charset="0"/>
              </a:rPr>
              <a:t>với</a:t>
            </a:r>
            <a:r>
              <a:rPr lang="en-US" sz="2400" dirty="0">
                <a:latin typeface="UTM Avo" pitchFamily="18" charset="0"/>
              </a:rPr>
              <a:t> </a:t>
            </a:r>
            <a:r>
              <a:rPr lang="en-US" sz="2400" dirty="0" err="1">
                <a:latin typeface="UTM Avo" pitchFamily="18" charset="0"/>
              </a:rPr>
              <a:t>hình</a:t>
            </a:r>
            <a:endParaRPr lang="en-US" sz="2400" dirty="0">
              <a:latin typeface="UTM Avo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232025"/>
              </p:ext>
            </p:extLst>
          </p:nvPr>
        </p:nvGraphicFramePr>
        <p:xfrm>
          <a:off x="5143690" y="2524837"/>
          <a:ext cx="2526352" cy="41079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6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1595">
                <a:tc>
                  <a:txBody>
                    <a:bodyPr/>
                    <a:lstStyle/>
                    <a:p>
                      <a:pPr algn="ctr"/>
                      <a:r>
                        <a:rPr lang="en-US" sz="3200" err="1">
                          <a:latin typeface="UTM Avo" pitchFamily="18" charset="0"/>
                        </a:rPr>
                        <a:t>ấm</a:t>
                      </a:r>
                      <a:r>
                        <a:rPr lang="en-US" sz="3200" baseline="0">
                          <a:latin typeface="UTM Avo" pitchFamily="18" charset="0"/>
                        </a:rPr>
                        <a:t> trà</a:t>
                      </a:r>
                      <a:endParaRPr lang="en-US" sz="3200" dirty="0">
                        <a:latin typeface="UTM Avo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5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UTM Avo" pitchFamily="18" charset="0"/>
                        </a:rPr>
                        <a:t>quả</a:t>
                      </a:r>
                      <a:r>
                        <a:rPr lang="en-US" sz="3200" dirty="0">
                          <a:latin typeface="UTM Avo" pitchFamily="18" charset="0"/>
                        </a:rPr>
                        <a:t> </a:t>
                      </a:r>
                      <a:r>
                        <a:rPr lang="en-US" sz="3200" dirty="0" err="1">
                          <a:latin typeface="UTM Avo" pitchFamily="18" charset="0"/>
                        </a:rPr>
                        <a:t>mơ</a:t>
                      </a:r>
                      <a:endParaRPr lang="en-US" sz="3200" dirty="0">
                        <a:latin typeface="UTM Avo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5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itchFamily="18" charset="0"/>
                        </a:rPr>
                        <a:t>tam 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5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UTM Avo" pitchFamily="18" charset="0"/>
                        </a:rPr>
                        <a:t>cá</a:t>
                      </a:r>
                      <a:r>
                        <a:rPr lang="en-US" sz="3200" baseline="0" dirty="0">
                          <a:latin typeface="UTM Avo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UTM Avo" pitchFamily="18" charset="0"/>
                        </a:rPr>
                        <a:t>trắm</a:t>
                      </a:r>
                      <a:endParaRPr lang="en-US" sz="3200" dirty="0">
                        <a:latin typeface="UTM Avo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5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itchFamily="18" charset="0"/>
                        </a:rPr>
                        <a:t>   </a:t>
                      </a:r>
                      <a:r>
                        <a:rPr lang="en-US" sz="3200" dirty="0" err="1">
                          <a:latin typeface="UTM Avo" pitchFamily="18" charset="0"/>
                        </a:rPr>
                        <a:t>cửa</a:t>
                      </a:r>
                      <a:r>
                        <a:rPr lang="en-US" sz="3200" dirty="0">
                          <a:latin typeface="UTM Avo" pitchFamily="18" charset="0"/>
                        </a:rPr>
                        <a:t> </a:t>
                      </a:r>
                      <a:r>
                        <a:rPr lang="en-US" sz="3200" dirty="0" err="1">
                          <a:latin typeface="UTM Avo" pitchFamily="18" charset="0"/>
                        </a:rPr>
                        <a:t>chớp</a:t>
                      </a:r>
                      <a:endParaRPr lang="en-US" sz="3200" dirty="0">
                        <a:latin typeface="UTM Avo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 l="17562" t="19622" r="63761" b="53152"/>
          <a:stretch>
            <a:fillRect/>
          </a:stretch>
        </p:blipFill>
        <p:spPr bwMode="auto">
          <a:xfrm>
            <a:off x="791572" y="2357100"/>
            <a:ext cx="2806016" cy="229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 l="55038" t="14769" r="32350" b="62286"/>
          <a:stretch>
            <a:fillRect/>
          </a:stretch>
        </p:blipFill>
        <p:spPr bwMode="auto">
          <a:xfrm>
            <a:off x="832509" y="5002088"/>
            <a:ext cx="2743203" cy="1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 l="18352" t="46747" r="66858" b="34418"/>
          <a:stretch>
            <a:fillRect/>
          </a:stretch>
        </p:blipFill>
        <p:spPr bwMode="auto">
          <a:xfrm>
            <a:off x="8993873" y="2429304"/>
            <a:ext cx="2470245" cy="13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 cstate="print"/>
          <a:srcRect l="56579" t="36687" r="33890" b="50128"/>
          <a:stretch>
            <a:fillRect/>
          </a:stretch>
        </p:blipFill>
        <p:spPr bwMode="auto">
          <a:xfrm>
            <a:off x="9011821" y="4027773"/>
            <a:ext cx="2206639" cy="125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/>
          <a:srcRect l="53883" t="49015" r="28403" b="36601"/>
          <a:stretch>
            <a:fillRect/>
          </a:stretch>
        </p:blipFill>
        <p:spPr bwMode="auto">
          <a:xfrm>
            <a:off x="8827507" y="5546413"/>
            <a:ext cx="3364493" cy="13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3562066" y="3193576"/>
            <a:ext cx="1583140" cy="14330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3"/>
          </p:cNvCxnSpPr>
          <p:nvPr/>
        </p:nvCxnSpPr>
        <p:spPr>
          <a:xfrm>
            <a:off x="3575712" y="5841332"/>
            <a:ext cx="1596789" cy="4093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2" idx="1"/>
          </p:cNvCxnSpPr>
          <p:nvPr/>
        </p:nvCxnSpPr>
        <p:spPr>
          <a:xfrm>
            <a:off x="7670042" y="2852382"/>
            <a:ext cx="1323831" cy="2658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83690" y="3739487"/>
            <a:ext cx="1351128" cy="10372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1"/>
          </p:cNvCxnSpPr>
          <p:nvPr/>
        </p:nvCxnSpPr>
        <p:spPr>
          <a:xfrm flipH="1" flipV="1">
            <a:off x="7670042" y="5308979"/>
            <a:ext cx="1157465" cy="8932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T-P\Desktop\NỀN PP\nền 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7933" y="288877"/>
            <a:ext cx="214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TM Avo" pitchFamily="18" charset="0"/>
              </a:rPr>
              <a:t>1. </a:t>
            </a:r>
            <a:r>
              <a:rPr lang="en-US" sz="2400" dirty="0" err="1">
                <a:latin typeface="UTM Avo" pitchFamily="18" charset="0"/>
              </a:rPr>
              <a:t>Đọc</a:t>
            </a:r>
            <a:r>
              <a:rPr lang="en-US" sz="2400" dirty="0">
                <a:latin typeface="UTM Avo" pitchFamily="18" charset="0"/>
              </a:rPr>
              <a:t> </a:t>
            </a:r>
            <a:r>
              <a:rPr lang="en-US" sz="2400" dirty="0" err="1">
                <a:latin typeface="UTM Avo" pitchFamily="18" charset="0"/>
              </a:rPr>
              <a:t>thầm</a:t>
            </a:r>
            <a:r>
              <a:rPr lang="en-US" sz="2400" dirty="0">
                <a:latin typeface="UTM Avo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7617" y="768823"/>
            <a:ext cx="275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itchFamily="18" charset="0"/>
              </a:rPr>
              <a:t>Cò</a:t>
            </a:r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itchFamily="18" charset="0"/>
              </a:rPr>
              <a:t>quạ</a:t>
            </a:r>
            <a:endParaRPr lang="en-US" sz="3600" dirty="0"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72" y="1710516"/>
            <a:ext cx="5950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itchFamily="18" charset="0"/>
              </a:rPr>
              <a:t>Cò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vừa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ngủ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thì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nghe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om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sòm</a:t>
            </a:r>
            <a:endParaRPr lang="en-US" sz="3200" dirty="0">
              <a:latin typeface="UTM Avo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9400" t="22089" r="21731" b="30308"/>
          <a:stretch>
            <a:fillRect/>
          </a:stretch>
        </p:blipFill>
        <p:spPr bwMode="auto">
          <a:xfrm>
            <a:off x="6687403" y="1378424"/>
            <a:ext cx="5063319" cy="547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5105" y="2477066"/>
            <a:ext cx="637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vo" pitchFamily="18" charset="0"/>
              </a:rPr>
              <a:t>“</a:t>
            </a:r>
            <a:r>
              <a:rPr lang="en-US" sz="3200" dirty="0" err="1">
                <a:latin typeface="UTM Avo" pitchFamily="18" charset="0"/>
              </a:rPr>
              <a:t>chiếp</a:t>
            </a:r>
            <a:r>
              <a:rPr lang="en-US" sz="3200" dirty="0">
                <a:latin typeface="UTM Avo" pitchFamily="18" charset="0"/>
              </a:rPr>
              <a:t>, </a:t>
            </a:r>
            <a:r>
              <a:rPr lang="en-US" sz="3200" dirty="0" err="1">
                <a:latin typeface="UTM Avo" pitchFamily="18" charset="0"/>
              </a:rPr>
              <a:t>chiếp</a:t>
            </a:r>
            <a:r>
              <a:rPr lang="en-US" sz="3200" dirty="0">
                <a:latin typeface="UTM Avo" pitchFamily="18" charset="0"/>
              </a:rPr>
              <a:t>”, “</a:t>
            </a:r>
            <a:r>
              <a:rPr lang="en-US" sz="3200" dirty="0" err="1">
                <a:latin typeface="UTM Avo" pitchFamily="18" charset="0"/>
              </a:rPr>
              <a:t>quà</a:t>
            </a:r>
            <a:r>
              <a:rPr lang="en-US" sz="3200" dirty="0">
                <a:latin typeface="UTM Avo" pitchFamily="18" charset="0"/>
              </a:rPr>
              <a:t>, </a:t>
            </a:r>
            <a:r>
              <a:rPr lang="en-US" sz="3200" dirty="0" err="1">
                <a:latin typeface="UTM Avo" pitchFamily="18" charset="0"/>
              </a:rPr>
              <a:t>quà</a:t>
            </a:r>
            <a:r>
              <a:rPr lang="en-US" sz="3200" dirty="0">
                <a:latin typeface="UTM Avo" pitchFamily="18" charset="0"/>
              </a:rPr>
              <a:t>”. </a:t>
            </a:r>
            <a:r>
              <a:rPr lang="en-US" sz="3200" dirty="0" err="1">
                <a:latin typeface="UTM Avo" pitchFamily="18" charset="0"/>
              </a:rPr>
              <a:t>Thì</a:t>
            </a:r>
            <a:endParaRPr lang="en-US" sz="3200" dirty="0">
              <a:latin typeface="UTM Avo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717" y="3118511"/>
            <a:ext cx="649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itchFamily="18" charset="0"/>
              </a:rPr>
              <a:t>ra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quạ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xám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sắp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chộp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gà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nhép</a:t>
            </a:r>
            <a:r>
              <a:rPr lang="en-US" sz="3200" dirty="0">
                <a:latin typeface="UTM Avo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048" y="3869137"/>
            <a:ext cx="6480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itchFamily="18" charset="0"/>
              </a:rPr>
              <a:t>Quạ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xám</a:t>
            </a:r>
            <a:r>
              <a:rPr lang="en-US" sz="3200" dirty="0">
                <a:latin typeface="UTM Avo" pitchFamily="18" charset="0"/>
              </a:rPr>
              <a:t> to </a:t>
            </a:r>
            <a:r>
              <a:rPr lang="en-US" sz="3200" dirty="0" err="1">
                <a:latin typeface="UTM Avo" pitchFamily="18" charset="0"/>
              </a:rPr>
              <a:t>và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dữ</a:t>
            </a:r>
            <a:r>
              <a:rPr lang="en-US" sz="3200" dirty="0">
                <a:latin typeface="UTM Avo" pitchFamily="18" charset="0"/>
              </a:rPr>
              <a:t>. </a:t>
            </a:r>
            <a:r>
              <a:rPr lang="en-US" sz="3200" dirty="0" err="1">
                <a:latin typeface="UTM Avo" pitchFamily="18" charset="0"/>
              </a:rPr>
              <a:t>Gà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nhép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thì</a:t>
            </a:r>
            <a:endParaRPr lang="en-US" sz="3200" dirty="0">
              <a:latin typeface="UTM Av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638" y="4565173"/>
            <a:ext cx="6698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itchFamily="18" charset="0"/>
              </a:rPr>
              <a:t>bé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tí</a:t>
            </a:r>
            <a:r>
              <a:rPr lang="en-US" sz="3200" dirty="0">
                <a:latin typeface="UTM Avo" pitchFamily="18" charset="0"/>
              </a:rPr>
              <a:t>, </a:t>
            </a:r>
            <a:r>
              <a:rPr lang="en-US" sz="3200" dirty="0" err="1">
                <a:latin typeface="UTM Avo" pitchFamily="18" charset="0"/>
              </a:rPr>
              <a:t>nép</a:t>
            </a:r>
            <a:r>
              <a:rPr lang="en-US" sz="3200" dirty="0">
                <a:latin typeface="UTM Avo" pitchFamily="18" charset="0"/>
              </a:rPr>
              <a:t> ở </a:t>
            </a:r>
            <a:r>
              <a:rPr lang="en-US" sz="3200" dirty="0" err="1">
                <a:latin typeface="UTM Avo" pitchFamily="18" charset="0"/>
              </a:rPr>
              <a:t>khóm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tre</a:t>
            </a:r>
            <a:r>
              <a:rPr lang="en-US" sz="3200" dirty="0">
                <a:latin typeface="UTM Avo" pitchFamily="18" charset="0"/>
              </a:rPr>
              <a:t>. </a:t>
            </a:r>
            <a:r>
              <a:rPr lang="en-US" sz="3200" dirty="0" err="1">
                <a:latin typeface="UTM Avo" pitchFamily="18" charset="0"/>
              </a:rPr>
              <a:t>Cò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vù</a:t>
            </a:r>
            <a:r>
              <a:rPr lang="en-US" sz="3200" dirty="0">
                <a:latin typeface="UTM Avo" pitchFamily="18" charset="0"/>
              </a:rPr>
              <a:t> qua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0208" y="5249834"/>
            <a:ext cx="6698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itchFamily="18" charset="0"/>
              </a:rPr>
              <a:t>khóm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tre</a:t>
            </a:r>
            <a:r>
              <a:rPr lang="en-US" sz="3200" dirty="0">
                <a:latin typeface="UTM Avo" pitchFamily="18" charset="0"/>
              </a:rPr>
              <a:t>. </a:t>
            </a:r>
            <a:r>
              <a:rPr lang="en-US" sz="3200" dirty="0" err="1">
                <a:latin typeface="UTM Avo" pitchFamily="18" charset="0"/>
              </a:rPr>
              <a:t>Nó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che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cho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gà</a:t>
            </a:r>
            <a:r>
              <a:rPr lang="en-US" sz="3200" dirty="0">
                <a:latin typeface="UTM Avo" pitchFamily="18" charset="0"/>
              </a:rPr>
              <a:t>, </a:t>
            </a:r>
            <a:r>
              <a:rPr lang="en-US" sz="3200" dirty="0" err="1">
                <a:latin typeface="UTM Avo" pitchFamily="18" charset="0"/>
              </a:rPr>
              <a:t>chĩa</a:t>
            </a:r>
            <a:endParaRPr lang="en-US" sz="3200" dirty="0">
              <a:latin typeface="UTM Av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072" y="5893552"/>
            <a:ext cx="6698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itchFamily="18" charset="0"/>
              </a:rPr>
              <a:t>mỏ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về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phía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quạ</a:t>
            </a:r>
            <a:r>
              <a:rPr lang="en-US" sz="3200" dirty="0">
                <a:latin typeface="UTM Avo" pitchFamily="18" charset="0"/>
              </a:rPr>
              <a:t>. </a:t>
            </a:r>
            <a:r>
              <a:rPr lang="en-US" sz="3200" dirty="0" err="1">
                <a:latin typeface="UTM Avo" pitchFamily="18" charset="0"/>
              </a:rPr>
              <a:t>Quạ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sợ</a:t>
            </a:r>
            <a:r>
              <a:rPr lang="en-US" sz="3200" dirty="0">
                <a:latin typeface="UTM Avo" pitchFamily="18" charset="0"/>
              </a:rPr>
              <a:t>, </a:t>
            </a:r>
            <a:r>
              <a:rPr lang="en-US" sz="3200" dirty="0" err="1">
                <a:latin typeface="UTM Avo" pitchFamily="18" charset="0"/>
              </a:rPr>
              <a:t>bỏ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đi</a:t>
            </a:r>
            <a:r>
              <a:rPr lang="en-US" sz="3200" dirty="0">
                <a:latin typeface="UTM Avo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T-P\Desktop\NỀN PP\nền 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2140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UTM Avo" pitchFamily="18" charset="0"/>
              </a:rPr>
              <a:t>? </a:t>
            </a:r>
            <a:r>
              <a:rPr lang="en-US" sz="2800" dirty="0" err="1">
                <a:latin typeface="UTM Avo" pitchFamily="18" charset="0"/>
              </a:rPr>
              <a:t>Nối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đúng</a:t>
            </a:r>
            <a:endParaRPr lang="en-US" sz="2800" dirty="0">
              <a:latin typeface="UTM Avo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68823" y="582785"/>
            <a:ext cx="10194763" cy="1544052"/>
            <a:chOff x="1391653" y="978570"/>
            <a:chExt cx="10194763" cy="1544052"/>
          </a:xfrm>
        </p:grpSpPr>
        <p:sp>
          <p:nvSpPr>
            <p:cNvPr id="5" name="Rounded Rectangle 4"/>
            <p:cNvSpPr/>
            <p:nvPr/>
          </p:nvSpPr>
          <p:spPr>
            <a:xfrm>
              <a:off x="1407695" y="998621"/>
              <a:ext cx="3248526" cy="57751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FF0000"/>
                  </a:solidFill>
                  <a:latin typeface="UTM Avo" pitchFamily="18" charset="0"/>
                </a:rPr>
                <a:t>a</a:t>
              </a:r>
              <a:r>
                <a:rPr lang="en-US" sz="3200">
                  <a:solidFill>
                    <a:srgbClr val="FF0000"/>
                  </a:solidFill>
                  <a:latin typeface="UTM Avo" pitchFamily="18" charset="0"/>
                </a:rPr>
                <a:t>) Quạ </a:t>
              </a:r>
              <a:r>
                <a:rPr lang="en-US" sz="3200" dirty="0" err="1">
                  <a:solidFill>
                    <a:srgbClr val="FF0000"/>
                  </a:solidFill>
                  <a:latin typeface="UTM Avo" pitchFamily="18" charset="0"/>
                </a:rPr>
                <a:t>xám</a:t>
              </a:r>
              <a:endParaRPr lang="en-US" sz="32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391653" y="1945106"/>
              <a:ext cx="3276600" cy="57751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FF0000"/>
                  </a:solidFill>
                  <a:latin typeface="UTM Avo" pitchFamily="18" charset="0"/>
                </a:rPr>
                <a:t>b) </a:t>
              </a:r>
              <a:r>
                <a:rPr lang="en-US" sz="3200" dirty="0" err="1">
                  <a:solidFill>
                    <a:srgbClr val="FF0000"/>
                  </a:solidFill>
                  <a:latin typeface="UTM Avo" pitchFamily="18" charset="0"/>
                </a:rPr>
                <a:t>Cò</a:t>
              </a:r>
              <a:endParaRPr lang="en-US" sz="32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063922" y="978570"/>
              <a:ext cx="5522494" cy="577516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UTM Avo" pitchFamily="18" charset="0"/>
                </a:rPr>
                <a:t>1) </a:t>
              </a:r>
              <a:r>
                <a:rPr lang="en-US" sz="3200" dirty="0" err="1">
                  <a:solidFill>
                    <a:srgbClr val="FF0000"/>
                  </a:solidFill>
                  <a:latin typeface="UTM Avo" pitchFamily="18" charset="0"/>
                </a:rPr>
                <a:t>che</a:t>
              </a:r>
              <a:r>
                <a:rPr lang="en-US" sz="3200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UTM Avo" pitchFamily="18" charset="0"/>
                </a:rPr>
                <a:t>cho</a:t>
              </a:r>
              <a:r>
                <a:rPr lang="en-US" sz="3200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UTM Avo" pitchFamily="18" charset="0"/>
                </a:rPr>
                <a:t>gà</a:t>
              </a:r>
              <a:r>
                <a:rPr lang="en-US" sz="3200" dirty="0">
                  <a:solidFill>
                    <a:srgbClr val="FF0000"/>
                  </a:solidFill>
                  <a:latin typeface="UTM Avo" pitchFamily="18" charset="0"/>
                </a:rPr>
                <a:t>, </a:t>
              </a:r>
              <a:r>
                <a:rPr lang="en-US" sz="3200" dirty="0" err="1">
                  <a:solidFill>
                    <a:srgbClr val="FF0000"/>
                  </a:solidFill>
                  <a:latin typeface="UTM Avo" pitchFamily="18" charset="0"/>
                </a:rPr>
                <a:t>xua</a:t>
              </a:r>
              <a:r>
                <a:rPr lang="en-US" sz="3200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UTM Avo" pitchFamily="18" charset="0"/>
                </a:rPr>
                <a:t>quạ</a:t>
              </a:r>
              <a:r>
                <a:rPr lang="en-US" sz="3200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UTM Avo" pitchFamily="18" charset="0"/>
                </a:rPr>
                <a:t>đi</a:t>
              </a:r>
              <a:r>
                <a:rPr lang="en-US" sz="3200" dirty="0">
                  <a:solidFill>
                    <a:srgbClr val="FF0000"/>
                  </a:solidFill>
                  <a:latin typeface="UTM Avo" pitchFamily="18" charset="0"/>
                </a:rPr>
                <a:t>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112044" y="1888958"/>
              <a:ext cx="5305924" cy="577516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FF0000"/>
                  </a:solidFill>
                  <a:latin typeface="UTM Avo" pitchFamily="18" charset="0"/>
                </a:rPr>
                <a:t>2) </a:t>
              </a:r>
              <a:r>
                <a:rPr lang="en-US" sz="3200" dirty="0" err="1">
                  <a:solidFill>
                    <a:srgbClr val="FF0000"/>
                  </a:solidFill>
                  <a:latin typeface="UTM Avo" pitchFamily="18" charset="0"/>
                </a:rPr>
                <a:t>sắp</a:t>
              </a:r>
              <a:r>
                <a:rPr lang="en-US" sz="3200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UTM Avo" pitchFamily="18" charset="0"/>
                </a:rPr>
                <a:t>chộp</a:t>
              </a:r>
              <a:r>
                <a:rPr lang="en-US" sz="3200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UTM Avo" pitchFamily="18" charset="0"/>
                </a:rPr>
                <a:t>gà</a:t>
              </a:r>
              <a:r>
                <a:rPr lang="en-US" sz="3200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UTM Avo" pitchFamily="18" charset="0"/>
                </a:rPr>
                <a:t>nhép</a:t>
              </a:r>
              <a:r>
                <a:rPr lang="en-US" sz="3200" dirty="0">
                  <a:solidFill>
                    <a:srgbClr val="FF0000"/>
                  </a:solidFill>
                  <a:latin typeface="UTM Avo" pitchFamily="18" charset="0"/>
                </a:rPr>
                <a:t>.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191069" y="2454441"/>
            <a:ext cx="423081" cy="4230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4682" y="2443008"/>
            <a:ext cx="2140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itchFamily="18" charset="0"/>
              </a:rPr>
              <a:t>VIẾT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676" y="2994785"/>
            <a:ext cx="4199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itchFamily="18" charset="0"/>
              </a:rPr>
              <a:t>1. </a:t>
            </a:r>
            <a:r>
              <a:rPr lang="en-US" sz="2400" dirty="0" err="1">
                <a:latin typeface="UTM Avo" pitchFamily="18" charset="0"/>
              </a:rPr>
              <a:t>Điền</a:t>
            </a:r>
            <a:r>
              <a:rPr lang="en-US" sz="2400" dirty="0">
                <a:latin typeface="UTM Avo" pitchFamily="18" charset="0"/>
              </a:rPr>
              <a:t> </a:t>
            </a:r>
            <a:r>
              <a:rPr lang="en-US" sz="2400" dirty="0" err="1">
                <a:latin typeface="UTM Avo" pitchFamily="18" charset="0"/>
              </a:rPr>
              <a:t>chữ</a:t>
            </a:r>
            <a:r>
              <a:rPr lang="en-US" sz="2400" dirty="0">
                <a:latin typeface="UTM Avo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UTM Avo" pitchFamily="18" charset="0"/>
              </a:rPr>
              <a:t>c</a:t>
            </a:r>
            <a:r>
              <a:rPr lang="en-US" sz="2400" dirty="0">
                <a:latin typeface="UTM Avo" pitchFamily="18" charset="0"/>
              </a:rPr>
              <a:t> </a:t>
            </a:r>
            <a:r>
              <a:rPr lang="en-US" sz="2400" dirty="0" err="1">
                <a:latin typeface="UTM Avo" pitchFamily="18" charset="0"/>
              </a:rPr>
              <a:t>hoặc</a:t>
            </a:r>
            <a:r>
              <a:rPr lang="en-US" sz="2400" dirty="0">
                <a:solidFill>
                  <a:srgbClr val="FF0000"/>
                </a:solidFill>
                <a:latin typeface="UTM Avo" pitchFamily="18" charset="0"/>
              </a:rPr>
              <a:t> k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400871" y="4980413"/>
            <a:ext cx="9604014" cy="651557"/>
            <a:chOff x="1960429" y="5867519"/>
            <a:chExt cx="9604014" cy="651557"/>
          </a:xfrm>
        </p:grpSpPr>
        <p:sp>
          <p:nvSpPr>
            <p:cNvPr id="17" name="TextBox 16"/>
            <p:cNvSpPr txBox="1"/>
            <p:nvPr/>
          </p:nvSpPr>
          <p:spPr>
            <a:xfrm>
              <a:off x="1960429" y="5995856"/>
              <a:ext cx="2140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UTM Avo" pitchFamily="18" charset="0"/>
                </a:rPr>
                <a:t>…. am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35125" y="5955751"/>
              <a:ext cx="2140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UTM Avo" pitchFamily="18" charset="0"/>
                </a:rPr>
                <a:t>…. </a:t>
              </a:r>
              <a:r>
                <a:rPr lang="en-US" sz="2800" dirty="0" err="1">
                  <a:latin typeface="UTM Avo" pitchFamily="18" charset="0"/>
                </a:rPr>
                <a:t>ửa</a:t>
              </a:r>
              <a:r>
                <a:rPr lang="en-US" sz="2800" dirty="0">
                  <a:latin typeface="UTM Avo" pitchFamily="18" charset="0"/>
                </a:rPr>
                <a:t> </a:t>
              </a:r>
              <a:r>
                <a:rPr lang="en-US" sz="2800" dirty="0" err="1">
                  <a:latin typeface="UTM Avo" pitchFamily="18" charset="0"/>
                </a:rPr>
                <a:t>sổ</a:t>
              </a:r>
              <a:r>
                <a:rPr lang="en-US" sz="2800" dirty="0">
                  <a:latin typeface="UTM Avo" pitchFamily="18" charset="0"/>
                </a:rPr>
                <a:t>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424018" y="5867519"/>
              <a:ext cx="2140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UTM Avo" pitchFamily="18" charset="0"/>
                </a:rPr>
                <a:t>…. </a:t>
              </a:r>
              <a:r>
                <a:rPr lang="en-US" sz="2800" dirty="0" err="1">
                  <a:latin typeface="UTM Avo" pitchFamily="18" charset="0"/>
                </a:rPr>
                <a:t>im</a:t>
              </a:r>
              <a:r>
                <a:rPr lang="en-US" sz="2800" dirty="0">
                  <a:latin typeface="UTM Avo" pitchFamily="18" charset="0"/>
                </a:rPr>
                <a:t> 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600502" y="5118387"/>
            <a:ext cx="630371" cy="529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UTM Avo" pitchFamily="18" charset="0"/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37872" y="5066250"/>
            <a:ext cx="630371" cy="529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UTM Avo" pitchFamily="18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73793" y="4976402"/>
            <a:ext cx="630371" cy="529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UTM Avo" pitchFamily="18" charset="0"/>
              </a:rPr>
              <a:t>k</a:t>
            </a:r>
          </a:p>
        </p:txBody>
      </p:sp>
      <p:cxnSp>
        <p:nvCxnSpPr>
          <p:cNvPr id="24" name="Straight Connector 23"/>
          <p:cNvCxnSpPr>
            <a:stCxn id="5" idx="3"/>
            <a:endCxn id="8" idx="1"/>
          </p:cNvCxnSpPr>
          <p:nvPr/>
        </p:nvCxnSpPr>
        <p:spPr>
          <a:xfrm>
            <a:off x="4533391" y="891594"/>
            <a:ext cx="1455823" cy="8903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3"/>
            <a:endCxn id="7" idx="1"/>
          </p:cNvCxnSpPr>
          <p:nvPr/>
        </p:nvCxnSpPr>
        <p:spPr>
          <a:xfrm flipV="1">
            <a:off x="4545423" y="871543"/>
            <a:ext cx="1395669" cy="9665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382377" y="3295149"/>
            <a:ext cx="9709484" cy="1948197"/>
            <a:chOff x="1941935" y="3895651"/>
            <a:chExt cx="9709484" cy="1948197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4866" t="19079" r="44143" b="46546"/>
            <a:stretch>
              <a:fillRect/>
            </a:stretch>
          </p:blipFill>
          <p:spPr bwMode="auto">
            <a:xfrm>
              <a:off x="1941935" y="4126831"/>
              <a:ext cx="1864894" cy="1717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6699" t="15283" r="36525" b="34032"/>
            <a:stretch>
              <a:fillRect/>
            </a:stretch>
          </p:blipFill>
          <p:spPr bwMode="auto">
            <a:xfrm>
              <a:off x="5752648" y="3895651"/>
              <a:ext cx="2181012" cy="1689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35688" t="18878" r="40052" b="43793"/>
            <a:stretch>
              <a:fillRect/>
            </a:stretch>
          </p:blipFill>
          <p:spPr bwMode="auto">
            <a:xfrm>
              <a:off x="9702303" y="4025964"/>
              <a:ext cx="1949116" cy="168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57818" y="5505972"/>
            <a:ext cx="4199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itchFamily="18" charset="0"/>
              </a:rPr>
              <a:t>2 . </a:t>
            </a:r>
            <a:r>
              <a:rPr lang="en-US" sz="2800" dirty="0" err="1">
                <a:latin typeface="UTM Avo" pitchFamily="18" charset="0"/>
              </a:rPr>
              <a:t>Luyện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viết</a:t>
            </a:r>
            <a:r>
              <a:rPr lang="en-US" sz="2800" dirty="0">
                <a:latin typeface="UTM Avo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866030" y="5991366"/>
            <a:ext cx="7615449" cy="66874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Gà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nhép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nép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ở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khóm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tre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598</Words>
  <Application>Microsoft Office PowerPoint</Application>
  <PresentationFormat>Widescreen</PresentationFormat>
  <Paragraphs>96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等线</vt:lpstr>
      <vt:lpstr>UTM Avo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Ton Hoang</cp:lastModifiedBy>
  <cp:revision>150</cp:revision>
  <dcterms:created xsi:type="dcterms:W3CDTF">2019-03-29T12:25:33Z</dcterms:created>
  <dcterms:modified xsi:type="dcterms:W3CDTF">2024-11-11T09:37:24Z</dcterms:modified>
</cp:coreProperties>
</file>