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9" r:id="rId4"/>
    <p:sldId id="290" r:id="rId5"/>
    <p:sldId id="291" r:id="rId6"/>
    <p:sldId id="300" r:id="rId7"/>
    <p:sldId id="285" r:id="rId8"/>
    <p:sldId id="287" r:id="rId9"/>
    <p:sldId id="301" r:id="rId10"/>
    <p:sldId id="293" r:id="rId11"/>
    <p:sldId id="309" r:id="rId12"/>
    <p:sldId id="294" r:id="rId13"/>
    <p:sldId id="295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48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6.png"/><Relationship Id="rId7" Type="http://schemas.microsoft.com/office/2007/relationships/hdphoto" Target="../media/image35.wdp"/><Relationship Id="rId6" Type="http://schemas.openxmlformats.org/officeDocument/2006/relationships/image" Target="../media/image34.png"/><Relationship Id="rId5" Type="http://schemas.microsoft.com/office/2007/relationships/hdphoto" Target="../media/image33.wdp"/><Relationship Id="rId4" Type="http://schemas.openxmlformats.org/officeDocument/2006/relationships/image" Target="../media/image32.png"/><Relationship Id="rId3" Type="http://schemas.microsoft.com/office/2007/relationships/hdphoto" Target="../media/image31.wdp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microsoft.com/office/2007/relationships/hdphoto" Target="../media/image38.wdp"/><Relationship Id="rId1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hdphoto" Target="../media/image45.wdp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microsoft.com/office/2007/relationships/hdphoto" Target="../media/image42.wdp"/><Relationship Id="rId1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microsoft.com/office/2007/relationships/hdphoto" Target="../media/image12.wdp"/><Relationship Id="rId7" Type="http://schemas.openxmlformats.org/officeDocument/2006/relationships/image" Target="../media/image11.png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0" Type="http://schemas.openxmlformats.org/officeDocument/2006/relationships/slideLayout" Target="../slideLayouts/slideLayout10.xml"/><Relationship Id="rId2" Type="http://schemas.openxmlformats.org/officeDocument/2006/relationships/image" Target="../media/image1.png"/><Relationship Id="rId19" Type="http://schemas.openxmlformats.org/officeDocument/2006/relationships/image" Target="../media/image23.png"/><Relationship Id="rId18" Type="http://schemas.openxmlformats.org/officeDocument/2006/relationships/image" Target="../media/image22.png"/><Relationship Id="rId17" Type="http://schemas.openxmlformats.org/officeDocument/2006/relationships/image" Target="../media/image21.png"/><Relationship Id="rId16" Type="http://schemas.openxmlformats.org/officeDocument/2006/relationships/image" Target="../media/image20.png"/><Relationship Id="rId15" Type="http://schemas.microsoft.com/office/2007/relationships/hdphoto" Target="../media/image19.wdp"/><Relationship Id="rId14" Type="http://schemas.openxmlformats.org/officeDocument/2006/relationships/image" Target="../media/image18.png"/><Relationship Id="rId13" Type="http://schemas.microsoft.com/office/2007/relationships/hdphoto" Target="../media/image17.wdp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microsoft.com/office/2007/relationships/hdphoto" Target="../media/image14.wdp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image19.wdp"/><Relationship Id="rId8" Type="http://schemas.openxmlformats.org/officeDocument/2006/relationships/image" Target="../media/image18.png"/><Relationship Id="rId7" Type="http://schemas.openxmlformats.org/officeDocument/2006/relationships/image" Target="../media/image23.png"/><Relationship Id="rId6" Type="http://schemas.openxmlformats.org/officeDocument/2006/relationships/image" Target="../media/image15.png"/><Relationship Id="rId5" Type="http://schemas.microsoft.com/office/2007/relationships/hdphoto" Target="../media/image17.wdp"/><Relationship Id="rId4" Type="http://schemas.openxmlformats.org/officeDocument/2006/relationships/image" Target="../media/image16.png"/><Relationship Id="rId3" Type="http://schemas.microsoft.com/office/2007/relationships/hdphoto" Target="../media/image14.wdp"/><Relationship Id="rId20" Type="http://schemas.openxmlformats.org/officeDocument/2006/relationships/slideLayout" Target="../slideLayouts/slideLayout10.xml"/><Relationship Id="rId2" Type="http://schemas.openxmlformats.org/officeDocument/2006/relationships/image" Target="../media/image13.png"/><Relationship Id="rId19" Type="http://schemas.openxmlformats.org/officeDocument/2006/relationships/image" Target="../media/image26.png"/><Relationship Id="rId18" Type="http://schemas.openxmlformats.org/officeDocument/2006/relationships/image" Target="../media/image25.png"/><Relationship Id="rId17" Type="http://schemas.openxmlformats.org/officeDocument/2006/relationships/image" Target="../media/image24.png"/><Relationship Id="rId16" Type="http://schemas.microsoft.com/office/2007/relationships/hdphoto" Target="../media/image12.wdp"/><Relationship Id="rId15" Type="http://schemas.openxmlformats.org/officeDocument/2006/relationships/image" Target="../media/image11.png"/><Relationship Id="rId14" Type="http://schemas.microsoft.com/office/2007/relationships/hdphoto" Target="../media/image8.wdp"/><Relationship Id="rId13" Type="http://schemas.openxmlformats.org/officeDocument/2006/relationships/image" Target="../media/image7.png"/><Relationship Id="rId12" Type="http://schemas.microsoft.com/office/2007/relationships/hdphoto" Target="../media/image10.wdp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6.png"/><Relationship Id="rId7" Type="http://schemas.microsoft.com/office/2007/relationships/hdphoto" Target="../media/image35.wdp"/><Relationship Id="rId6" Type="http://schemas.openxmlformats.org/officeDocument/2006/relationships/image" Target="../media/image34.png"/><Relationship Id="rId5" Type="http://schemas.microsoft.com/office/2007/relationships/hdphoto" Target="../media/image33.wdp"/><Relationship Id="rId4" Type="http://schemas.openxmlformats.org/officeDocument/2006/relationships/image" Target="../media/image32.png"/><Relationship Id="rId3" Type="http://schemas.microsoft.com/office/2007/relationships/hdphoto" Target="../media/image31.wdp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BÀI 65:</a:t>
            </a:r>
            <a:endParaRPr lang="en-US" sz="60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6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BIỂU ĐỒ TRANH</a:t>
            </a:r>
            <a:endParaRPr lang="en-US" sz="6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588934" y="197943"/>
              <a:ext cx="21258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CHỦ ĐỀ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13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07421" y="290067"/>
            <a:ext cx="675503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LÀM QUEN VỚI YẾU TỐ THỐNG KÊ XÁC SUẤT</a:t>
            </a:r>
            <a:endParaRPr lang="vi-VN" sz="36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/>
                <a:gridCol w="1722884"/>
                <a:gridCol w="1722884"/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Búp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Gấu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Sóc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>
              <a:fillRect/>
            </a:stretch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>
              <a:fillRect/>
            </a:stretch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>
              <a:fillRect/>
            </a:stretch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>
              <a:fillRect/>
            </a:stretch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>
              <a:fillRect/>
            </a:stretch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>
              <a:fillRect/>
            </a:stretch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</a:t>
            </a:r>
            <a:r>
              <a:rPr lang="en-US" sz="2800" dirty="0" smtClean="0"/>
              <a:t>?</a:t>
            </a:r>
            <a:endParaRPr lang="en-US" sz="2800" dirty="0" smtClean="0"/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>
            <a:fillRect/>
          </a:stretch>
        </p:blipFill>
        <p:spPr>
          <a:xfrm>
            <a:off x="2615765" y="2063510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>
            <a:fillRect/>
          </a:stretch>
        </p:blipFill>
        <p:spPr>
          <a:xfrm>
            <a:off x="1216318" y="3904489"/>
            <a:ext cx="4554858" cy="22113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78052" y="5524956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4</a:t>
            </a:r>
            <a:endParaRPr lang="en-US" sz="2800" b="1" dirty="0">
              <a:solidFill>
                <a:srgbClr val="F06858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84700" y="5524955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6</a:t>
            </a:r>
            <a:endParaRPr lang="en-US" sz="2800" b="1" dirty="0">
              <a:solidFill>
                <a:srgbClr val="F0685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28453"/>
            <a:ext cx="5990398" cy="1001474"/>
            <a:chOff x="1183343" y="1464304"/>
            <a:chExt cx="59903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</a:t>
              </a:r>
              <a:r>
                <a:rPr lang="en-US" sz="2800" dirty="0" err="1" smtClean="0"/>
                <a:t>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gà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ngỗng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sân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/>
                <a:gridCol w="1553654"/>
                <a:gridCol w="1553654"/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>
            <a:fillRect/>
          </a:stretch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>
            <a:fillRect/>
          </a:stretch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>
            <a:fillRect/>
          </a:stretch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2828" y="2569235"/>
            <a:ext cx="5372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ngỗng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</a:t>
            </a:r>
            <a:endParaRPr lang="en-US" sz="2800" dirty="0" smtClean="0"/>
          </a:p>
          <a:p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 smtClean="0"/>
              <a:t>vịt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 </a:t>
            </a:r>
            <a:endParaRPr lang="en-US" sz="2800" dirty="0"/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050286" y="1750423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uiExpand="1" build="p"/>
      <p:bldP spid="41" grpId="0" animBg="1"/>
      <p:bldP spid="41" grpId="1" animBg="1"/>
      <p:bldP spid="42" grpId="0" animBg="1"/>
      <p:bldP spid="4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8" y="1966446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SỐ </a:t>
            </a:r>
            <a:r>
              <a:rPr lang="en-US" sz="2400" dirty="0" smtClean="0">
                <a:solidFill>
                  <a:schemeClr val="bg1"/>
                </a:solidFill>
              </a:rPr>
              <a:t>QUE TÍNH TRONG MỖI HỘP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>
              <a:fillRect/>
            </a:stretch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962" y="4829446"/>
            <a:ext cx="7948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86219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600" b="1" dirty="0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vi-VN" alt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4" name="Picture 2" descr="20210409090753_wm_shs-toan-2-tap-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>
              <a:fillRect/>
            </a:stretch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>
            <a:fillRect/>
          </a:stretch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>
            <a:fillRect/>
          </a:stretch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3318" r="93839"/>
                    </a14:imgEffect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>
            <a:fillRect/>
          </a:stretch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>
            <a:fillRect/>
          </a:stretch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>
            <a:fillRect/>
          </a:stretch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>
            <a:fillRect/>
          </a:stretch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>
            <a:fillRect/>
          </a:stretch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3318" r="93839"/>
                    </a14:imgEffect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>
            <a:fillRect/>
          </a:stretch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/>
                <a:gridCol w="1890439"/>
                <a:gridCol w="1890439"/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</a:tr>
            </a:tbl>
          </a:graphicData>
        </a:graphic>
      </p:graphicFrame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>
            <a:fillRect/>
          </a:stretch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3318" r="93839"/>
                    </a14:imgEffect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>
            <a:fillRect/>
          </a:stretch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>
            <a:fillRect/>
          </a:stretch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>
            <a:fillRect/>
          </a:stretch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>
            <a:fillRect/>
          </a:stretch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32579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đỏ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9024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11002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4493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332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8294 0.12014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3476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778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3204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9792 -0.325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3868 -0.0659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0.29336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7084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0912 0.056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2604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19297 -0.3090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/>
                <a:gridCol w="1890439"/>
                <a:gridCol w="1890439"/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>
            <a:fillRect/>
          </a:stretch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318" r="93839"/>
                    </a14:imgEffect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>
            <a:fillRect/>
          </a:stretch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>
            <a:fillRect/>
          </a:stretch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>
            <a:fillRect/>
          </a:stretch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>
            <a:fillRect/>
          </a:stretch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03551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>
            <a:fillRect/>
          </a:stretch>
        </p:blipFill>
        <p:spPr>
          <a:xfrm>
            <a:off x="5115294" y="3715040"/>
            <a:ext cx="1693690" cy="753412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318" r="93839"/>
                    </a14:imgEffect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3100092"/>
            <a:ext cx="1606192" cy="732487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>
            <a:fillRect/>
          </a:stretch>
        </p:blipFill>
        <p:spPr>
          <a:xfrm>
            <a:off x="7006073" y="4395097"/>
            <a:ext cx="1546393" cy="634078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4417319"/>
            <a:ext cx="1581759" cy="731190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129381"/>
            <a:ext cx="1581759" cy="731190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883516"/>
            <a:ext cx="1563862" cy="707461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217355"/>
            <a:ext cx="1563862" cy="707461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981" b="97608" l="13770" r="5801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>
            <a:fillRect/>
          </a:stretch>
        </p:blipFill>
        <p:spPr>
          <a:xfrm>
            <a:off x="7040407" y="1874623"/>
            <a:ext cx="1559366" cy="71379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75267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67479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754094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aturation sat="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>
            <a:fillRect/>
          </a:stretch>
        </p:blipFill>
        <p:spPr>
          <a:xfrm>
            <a:off x="5098494" y="5179683"/>
            <a:ext cx="1693690" cy="753412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>
            <a:fillRect/>
          </a:stretch>
        </p:blipFill>
        <p:spPr>
          <a:xfrm>
            <a:off x="7006073" y="5235545"/>
            <a:ext cx="1546393" cy="634078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5166868"/>
            <a:ext cx="1581759" cy="73119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754982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578790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9446983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30338 0.177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88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30234 0.1821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90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5078 -0.0030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052 -0.26111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0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338 -0.26944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4974 0.1777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84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4623 0.3585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81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443 -0.2805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1172 -0.28171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29102 0.19028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97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9101 0.19213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98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5703 -0.18612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animBg="1"/>
      <p:bldP spid="53" grpId="0" animBg="1"/>
      <p:bldP spid="25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536003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600" b="1" dirty="0">
                <a:latin typeface="Times New Roman" panose="02020603050405020304" charset="0"/>
                <a:cs typeface="Times New Roman" panose="02020603050405020304" charset="0"/>
              </a:rPr>
              <a:t>HOẠT ĐỘNG</a:t>
            </a:r>
            <a:endParaRPr lang="vi-VN" alt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1455453"/>
            <a:ext cx="3653598" cy="1001474"/>
            <a:chOff x="1183343" y="1464304"/>
            <a:chExt cx="36535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914900" y="271414"/>
          <a:ext cx="6393512" cy="60478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8378"/>
                <a:gridCol w="1598378"/>
                <a:gridCol w="1598378"/>
                <a:gridCol w="1598378"/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vuông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tròn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tam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giác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chữ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7048500" y="907825"/>
            <a:ext cx="546100" cy="4671575"/>
            <a:chOff x="6667500" y="907825"/>
            <a:chExt cx="546100" cy="4671575"/>
          </a:xfrm>
        </p:grpSpPr>
        <p:sp>
          <p:nvSpPr>
            <p:cNvPr id="29" name="Oval 28"/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46480" y="2105724"/>
            <a:ext cx="511639" cy="3453600"/>
            <a:chOff x="4976580" y="2105724"/>
            <a:chExt cx="511639" cy="3453600"/>
          </a:xfrm>
        </p:grpSpPr>
        <p:sp>
          <p:nvSpPr>
            <p:cNvPr id="21" name="Rectangle 20"/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94700" y="3284645"/>
            <a:ext cx="1041400" cy="2274679"/>
            <a:chOff x="8128000" y="3284645"/>
            <a:chExt cx="1041400" cy="2274679"/>
          </a:xfrm>
        </p:grpSpPr>
        <p:sp>
          <p:nvSpPr>
            <p:cNvPr id="39" name="Isosceles Triangle 38"/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992693" y="2712873"/>
            <a:ext cx="1074420" cy="2826376"/>
            <a:chOff x="9776793" y="2712873"/>
            <a:chExt cx="1074420" cy="2826376"/>
          </a:xfrm>
        </p:grpSpPr>
        <p:sp>
          <p:nvSpPr>
            <p:cNvPr id="42" name="Rectangle 41"/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3400" y="2483666"/>
            <a:ext cx="454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a.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5" name="Rounded Rectangle 64"/>
          <p:cNvSpPr/>
          <p:nvPr/>
        </p:nvSpPr>
        <p:spPr>
          <a:xfrm>
            <a:off x="5238749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6</a:t>
            </a:r>
            <a:endParaRPr lang="en-US" sz="3600" b="1" dirty="0"/>
          </a:p>
        </p:txBody>
      </p:sp>
      <p:sp>
        <p:nvSpPr>
          <p:cNvPr id="66" name="Rounded Rectangle 65"/>
          <p:cNvSpPr/>
          <p:nvPr/>
        </p:nvSpPr>
        <p:spPr>
          <a:xfrm>
            <a:off x="6858000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 dirty="0"/>
              <a:t>8</a:t>
            </a:r>
            <a:endParaRPr lang="vi-VN" altLang="en-US" sz="3600" b="1" dirty="0"/>
          </a:p>
        </p:txBody>
      </p:sp>
      <p:sp>
        <p:nvSpPr>
          <p:cNvPr id="67" name="Rounded Rectangle 66"/>
          <p:cNvSpPr/>
          <p:nvPr/>
        </p:nvSpPr>
        <p:spPr>
          <a:xfrm>
            <a:off x="8451851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en-US" sz="3600" b="1" dirty="0"/>
          </a:p>
        </p:txBody>
      </p:sp>
      <p:sp>
        <p:nvSpPr>
          <p:cNvPr id="68" name="Rounded Rectangle 67"/>
          <p:cNvSpPr/>
          <p:nvPr/>
        </p:nvSpPr>
        <p:spPr>
          <a:xfrm>
            <a:off x="10066353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  <a:endParaRPr lang="en-US" sz="36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SỐ BÔNG HOA ĐÃ NỞ TRONG VƯỜN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9800" y="3893348"/>
            <a:ext cx="565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6 + 4 + 10 = 20 (</a:t>
            </a:r>
            <a:r>
              <a:rPr lang="en-US" sz="2800" dirty="0" err="1" smtClean="0"/>
              <a:t>bông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20 </a:t>
            </a:r>
            <a:r>
              <a:rPr lang="en-US" sz="2800" dirty="0" err="1" smtClean="0"/>
              <a:t>bông</a:t>
            </a:r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049000" y="3267717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5034" y="3927412"/>
            <a:ext cx="5046284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c.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vi-VN" altLang="en-US" sz="2800" dirty="0" err="1" smtClean="0"/>
              <a:t>h</a:t>
            </a:r>
            <a:r>
              <a:rPr lang="en-US" sz="2800" dirty="0" err="1" smtClean="0"/>
              <a:t>ồng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cúc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6 – 4 = 2 (</a:t>
            </a:r>
            <a:r>
              <a:rPr lang="en-US" sz="2800" dirty="0" err="1" smtClean="0"/>
              <a:t>bông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 </a:t>
            </a:r>
            <a:r>
              <a:rPr lang="en-US" sz="2800" dirty="0" err="1" smtClean="0"/>
              <a:t>bông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33533" y="4104190"/>
            <a:ext cx="0" cy="232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build="p"/>
      <p:bldP spid="10" grpId="0" animBg="1"/>
      <p:bldP spid="11" grpId="0" animBg="1"/>
      <p:bldP spid="12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98602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600" b="1" dirty="0">
                <a:latin typeface="Times New Roman" panose="02020603050405020304" charset="0"/>
                <a:cs typeface="Times New Roman" panose="02020603050405020304" charset="0"/>
              </a:rPr>
              <a:t>LUYỆN TẬP</a:t>
            </a:r>
            <a:endParaRPr lang="vi-VN" alt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/>
                <a:gridCol w="1722884"/>
                <a:gridCol w="1722884"/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Búp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Gấu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Sóc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>
              <a:fillRect/>
            </a:stretch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>
              <a:fillRect/>
            </a:stretch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>
              <a:fillRect/>
            </a:stretch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>
              <a:fillRect/>
            </a:stretch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>
              <a:fillRect/>
            </a:stretch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>
              <a:fillRect/>
            </a:stretch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916609" y="77350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</a:t>
            </a:r>
            <a:r>
              <a:rPr lang="en-US" sz="2800" dirty="0" smtClean="0"/>
              <a:t>?</a:t>
            </a:r>
            <a:endParaRPr lang="en-US" sz="2800" dirty="0" smtClean="0"/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>
            <a:fillRect/>
          </a:stretch>
        </p:blipFill>
        <p:spPr>
          <a:xfrm>
            <a:off x="2615765" y="2063510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>
            <a:fillRect/>
          </a:stretch>
        </p:blipFill>
        <p:spPr>
          <a:xfrm>
            <a:off x="1216318" y="3904489"/>
            <a:ext cx="4554858" cy="22113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78052" y="5524956"/>
            <a:ext cx="261920" cy="4305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sz="2800" b="1" dirty="0">
              <a:solidFill>
                <a:srgbClr val="F06858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84700" y="5524955"/>
            <a:ext cx="261920" cy="4305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sz="2800" b="1" dirty="0">
              <a:solidFill>
                <a:srgbClr val="F0685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WPS Presentation</Application>
  <PresentationFormat>Widescreen</PresentationFormat>
  <Paragraphs>139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Arial</vt:lpstr>
      <vt:lpstr>Times New Roman</vt:lpstr>
      <vt:lpstr>Microsoft YaHei</vt:lpstr>
      <vt:lpstr>Arial Unicode MS</vt:lpstr>
      <vt:lpstr>UTM Cookies</vt:lpstr>
      <vt:lpstr>Segoe Print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phuong dong</cp:lastModifiedBy>
  <cp:revision>89</cp:revision>
  <dcterms:created xsi:type="dcterms:W3CDTF">2021-06-02T01:34:00Z</dcterms:created>
  <dcterms:modified xsi:type="dcterms:W3CDTF">2024-04-24T01:55:49Z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CF359BB711DB4038AFC7C83C668B49DB_12</vt:lpwstr>
  </property>
  <property fmtid="{D5CDD505-2E9C-101B-9397-08002B2CF9AE}" pid="3" name="KSOProductBuildVer">
    <vt:lpwstr>2057-12.2.0.16731</vt:lpwstr>
  </property>
</Properties>
</file>