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40" r:id="rId3"/>
    <p:sldId id="363" r:id="rId4"/>
    <p:sldId id="338" r:id="rId5"/>
    <p:sldId id="324" r:id="rId6"/>
    <p:sldId id="330" r:id="rId7"/>
  </p:sldIdLst>
  <p:sldSz cx="12192000" cy="6858000"/>
  <p:notesSz cx="6858000" cy="9144000"/>
  <p:custDataLst>
    <p:tags r:id="rId11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FEEEEE"/>
    <a:srgbClr val="FF0066"/>
    <a:srgbClr val="F0F4D9"/>
    <a:srgbClr val="FFFF99"/>
    <a:srgbClr val="C4BD97"/>
    <a:srgbClr val="9E9D96"/>
    <a:srgbClr val="B9CDE5"/>
    <a:srgbClr val="B7DEE8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5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47" name="Google Shape;2356;p30"/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49" name="Google Shape;2358;p30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3" name="Google Shape;2356;p30"/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95" name="Google Shape;2358;p30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36" name="TextBox 235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  <a:endParaRPr lang="vi-VN" sz="115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  <a:endParaRPr lang="vi-VN" sz="115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7" name="Picture 96" descr="C:\Users\TUAN\Downloads\Luyện tập 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7" name="Picture 6" descr="Không có mô tả.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36" name="TextBox 235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  <a:endParaRPr lang="vi-VN" sz="115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  <a:endParaRPr lang="vi-VN" sz="115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7" name="Picture 96" descr="C:\Users\TUAN\Downloads\Luyện tập 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100" name="Picture 6" descr="Không có mô tả.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/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9.xml"/><Relationship Id="rId3" Type="http://schemas.openxmlformats.org/officeDocument/2006/relationships/tags" Target="../tags/tag3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4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66950" y="2363419"/>
            <a:ext cx="6113417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BÀI 15</a:t>
            </a:r>
            <a:endParaRPr lang="en-US" sz="4800" b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KI - L</a:t>
            </a:r>
            <a:r>
              <a:rPr lang="vi-VN" altLang="en-US" sz="4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Ô</a:t>
            </a:r>
            <a:r>
              <a:rPr lang="en-US" sz="4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 - GAM </a:t>
            </a:r>
            <a:endParaRPr lang="en-US" sz="4800" b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677724" y="206880"/>
              <a:ext cx="1972089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b="1" dirty="0">
                  <a:solidFill>
                    <a:srgbClr val="002060"/>
                  </a:solidFill>
                  <a:latin typeface="Times New Roman" panose="02020603050405020304" charset="0"/>
                  <a:cs typeface="Times New Roman" panose="02020603050405020304" charset="0"/>
                </a:rPr>
                <a:t>CHỦ ĐỀ </a:t>
              </a:r>
              <a:r>
                <a:rPr lang="en-US" sz="2800" b="1" dirty="0">
                  <a:solidFill>
                    <a:srgbClr val="002060"/>
                  </a:solidFill>
                  <a:latin typeface="Times New Roman" panose="02020603050405020304" charset="0"/>
                  <a:cs typeface="Times New Roman" panose="02020603050405020304" charset="0"/>
                </a:rPr>
                <a:t>3</a:t>
              </a:r>
              <a:endParaRPr lang="vi-VN" sz="28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982595" y="430530"/>
            <a:ext cx="77368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LÀM QUEN VỚI KHỐI LƯỢNG, DUNG TÍCH</a:t>
            </a:r>
            <a:endParaRPr lang="en-US" sz="3600" b="1" dirty="0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3439" y="3073138"/>
            <a:ext cx="4551045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atin typeface="Times New Roman" panose="02020603050405020304" charset="0"/>
                <a:cs typeface="Times New Roman" panose="02020603050405020304" charset="0"/>
              </a:rPr>
              <a:t>LUYỆN TẬP</a:t>
            </a:r>
            <a:endParaRPr lang="en-US" sz="60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37019" y="269450"/>
            <a:ext cx="6637904" cy="829945"/>
            <a:chOff x="3740729" y="661336"/>
            <a:chExt cx="6637904" cy="829945"/>
          </a:xfrm>
        </p:grpSpPr>
        <p:sp>
          <p:nvSpPr>
            <p:cNvPr id="191" name="Oval 190"/>
            <p:cNvSpPr/>
            <p:nvPr/>
          </p:nvSpPr>
          <p:spPr>
            <a:xfrm>
              <a:off x="3740729" y="773982"/>
              <a:ext cx="523220" cy="52322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/>
                <a:t>1</a:t>
              </a:r>
              <a:endParaRPr lang="en-US" sz="4000" b="1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4263949" y="661336"/>
              <a:ext cx="6114684" cy="829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3200" dirty="0" err="1"/>
                <a:t>Tính</a:t>
              </a:r>
              <a:r>
                <a:rPr lang="en-US" sz="3200" dirty="0"/>
                <a:t> (</a:t>
              </a:r>
              <a:r>
                <a:rPr lang="en-US" sz="3200" dirty="0" err="1"/>
                <a:t>theo</a:t>
              </a:r>
              <a:r>
                <a:rPr lang="en-US" sz="3200" dirty="0"/>
                <a:t> </a:t>
              </a:r>
              <a:r>
                <a:rPr lang="en-US" sz="3200" dirty="0" err="1"/>
                <a:t>mẫu</a:t>
              </a:r>
              <a:r>
                <a:rPr lang="en-US" sz="3200" dirty="0"/>
                <a:t>).</a:t>
              </a:r>
              <a:endParaRPr lang="en-US" sz="3200" dirty="0"/>
            </a:p>
          </p:txBody>
        </p:sp>
      </p:grpSp>
      <p:sp>
        <p:nvSpPr>
          <p:cNvPr id="176" name="TextBox 175"/>
          <p:cNvSpPr txBox="1"/>
          <p:nvPr/>
        </p:nvSpPr>
        <p:spPr>
          <a:xfrm>
            <a:off x="1757819" y="1301926"/>
            <a:ext cx="8647333" cy="8925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err="1">
                <a:solidFill>
                  <a:srgbClr val="FF0000"/>
                </a:solidFill>
              </a:rPr>
              <a:t>Mẫu</a:t>
            </a:r>
            <a:r>
              <a:rPr lang="en-US" sz="2600" dirty="0">
                <a:solidFill>
                  <a:srgbClr val="FF0000"/>
                </a:solidFill>
              </a:rPr>
              <a:t>:</a:t>
            </a:r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5 kg + 4 kg = 9 kg				10 kg – 3 kg = 7 kg</a:t>
            </a:r>
            <a:endParaRPr lang="en-US" sz="2600" dirty="0"/>
          </a:p>
        </p:txBody>
      </p:sp>
      <p:grpSp>
        <p:nvGrpSpPr>
          <p:cNvPr id="177" name="Group 176"/>
          <p:cNvGrpSpPr/>
          <p:nvPr/>
        </p:nvGrpSpPr>
        <p:grpSpPr>
          <a:xfrm>
            <a:off x="598743" y="2372364"/>
            <a:ext cx="10591000" cy="3069854"/>
            <a:chOff x="1027263" y="1297202"/>
            <a:chExt cx="10591000" cy="3069854"/>
          </a:xfrm>
        </p:grpSpPr>
        <p:sp>
          <p:nvSpPr>
            <p:cNvPr id="178" name="TextBox 177"/>
            <p:cNvSpPr txBox="1"/>
            <p:nvPr/>
          </p:nvSpPr>
          <p:spPr>
            <a:xfrm>
              <a:off x="1215949" y="1297202"/>
              <a:ext cx="585142" cy="618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endParaRPr lang="en-US" sz="2600" dirty="0"/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1027263" y="2073799"/>
              <a:ext cx="10591000" cy="2293257"/>
              <a:chOff x="1027263" y="2073799"/>
              <a:chExt cx="10591000" cy="2293257"/>
            </a:xfrm>
          </p:grpSpPr>
          <p:grpSp>
            <p:nvGrpSpPr>
              <p:cNvPr id="180" name="Group 179"/>
              <p:cNvGrpSpPr/>
              <p:nvPr/>
            </p:nvGrpSpPr>
            <p:grpSpPr>
              <a:xfrm>
                <a:off x="1027263" y="2078181"/>
                <a:ext cx="3401018" cy="685800"/>
                <a:chOff x="1612405" y="2743200"/>
                <a:chExt cx="3401018" cy="685800"/>
              </a:xfrm>
            </p:grpSpPr>
            <p:sp>
              <p:nvSpPr>
                <p:cNvPr id="200" name="Rectangle: Rounded Corners 199"/>
                <p:cNvSpPr/>
                <p:nvPr/>
              </p:nvSpPr>
              <p:spPr>
                <a:xfrm>
                  <a:off x="1612405" y="2743200"/>
                  <a:ext cx="3401018" cy="685800"/>
                </a:xfrm>
                <a:prstGeom prst="roundRect">
                  <a:avLst/>
                </a:prstGeom>
                <a:solidFill>
                  <a:srgbClr val="9DD046"/>
                </a:solidFill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961868" y="2820108"/>
                  <a:ext cx="235352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/>
                    <a:t>12 kg + 23 kg</a:t>
                  </a:r>
                  <a:endParaRPr lang="en-US" sz="2800" dirty="0"/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>
                <a:off x="8432074" y="2080179"/>
                <a:ext cx="3122012" cy="685800"/>
                <a:chOff x="7964271" y="1657618"/>
                <a:chExt cx="3122012" cy="685800"/>
              </a:xfrm>
              <a:solidFill>
                <a:schemeClr val="accent2">
                  <a:lumMod val="60000"/>
                  <a:lumOff val="40000"/>
                </a:schemeClr>
              </a:solidFill>
            </p:grpSpPr>
            <p:sp>
              <p:nvSpPr>
                <p:cNvPr id="198" name="Rectangle: Rounded Corners 197"/>
                <p:cNvSpPr/>
                <p:nvPr/>
              </p:nvSpPr>
              <p:spPr>
                <a:xfrm>
                  <a:off x="7964271" y="1657618"/>
                  <a:ext cx="3122012" cy="68580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8520124" y="1738908"/>
                  <a:ext cx="1952779" cy="52322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/>
                    <a:t>9 kg + 7 kg</a:t>
                  </a:r>
                  <a:endParaRPr lang="en-US" sz="2800" dirty="0"/>
                </a:p>
              </p:txBody>
            </p:sp>
          </p:grpSp>
          <p:grpSp>
            <p:nvGrpSpPr>
              <p:cNvPr id="182" name="Group 181"/>
              <p:cNvGrpSpPr/>
              <p:nvPr/>
            </p:nvGrpSpPr>
            <p:grpSpPr>
              <a:xfrm>
                <a:off x="4684307" y="2073799"/>
                <a:ext cx="3401422" cy="685800"/>
                <a:chOff x="2221449" y="2738818"/>
                <a:chExt cx="3401422" cy="685800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196" name="Rectangle: Rounded Corners 195"/>
                <p:cNvSpPr/>
                <p:nvPr/>
              </p:nvSpPr>
              <p:spPr>
                <a:xfrm>
                  <a:off x="2221449" y="2738818"/>
                  <a:ext cx="3401422" cy="68580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TextBox 196"/>
                <p:cNvSpPr txBox="1"/>
                <p:nvPr/>
              </p:nvSpPr>
              <p:spPr>
                <a:xfrm>
                  <a:off x="2777302" y="2820108"/>
                  <a:ext cx="2452916" cy="52322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/>
                    <a:t>45 kg + 20 kg </a:t>
                  </a:r>
                  <a:endParaRPr lang="en-US" sz="2800" dirty="0"/>
                </a:p>
              </p:txBody>
            </p:sp>
          </p:grpSp>
          <p:grpSp>
            <p:nvGrpSpPr>
              <p:cNvPr id="183" name="Group 182"/>
              <p:cNvGrpSpPr/>
              <p:nvPr/>
            </p:nvGrpSpPr>
            <p:grpSpPr>
              <a:xfrm>
                <a:off x="4684307" y="3620860"/>
                <a:ext cx="3401422" cy="685800"/>
                <a:chOff x="-1331817" y="3198299"/>
                <a:chExt cx="3401422" cy="685800"/>
              </a:xfrm>
              <a:solidFill>
                <a:schemeClr val="bg2">
                  <a:lumMod val="75000"/>
                </a:schemeClr>
              </a:solidFill>
            </p:grpSpPr>
            <p:sp>
              <p:nvSpPr>
                <p:cNvPr id="190" name="Rectangle: Rounded Corners 189"/>
                <p:cNvSpPr/>
                <p:nvPr/>
              </p:nvSpPr>
              <p:spPr>
                <a:xfrm>
                  <a:off x="-1331817" y="3198299"/>
                  <a:ext cx="3401422" cy="68580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TextBox 193"/>
                <p:cNvSpPr txBox="1"/>
                <p:nvPr/>
              </p:nvSpPr>
              <p:spPr>
                <a:xfrm>
                  <a:off x="-775964" y="3279589"/>
                  <a:ext cx="2472020" cy="52322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13 kg – 9 kg</a:t>
                  </a:r>
                  <a:endParaRPr lang="en-US" sz="2800" dirty="0"/>
                </a:p>
              </p:txBody>
            </p:sp>
          </p:grpSp>
          <p:grpSp>
            <p:nvGrpSpPr>
              <p:cNvPr id="184" name="Group 183"/>
              <p:cNvGrpSpPr/>
              <p:nvPr/>
            </p:nvGrpSpPr>
            <p:grpSpPr>
              <a:xfrm>
                <a:off x="1215949" y="3681256"/>
                <a:ext cx="3165123" cy="685800"/>
                <a:chOff x="-2026014" y="3258695"/>
                <a:chExt cx="3165123" cy="685800"/>
              </a:xfrm>
              <a:solidFill>
                <a:srgbClr val="FFFF00"/>
              </a:solidFill>
            </p:grpSpPr>
            <p:sp>
              <p:nvSpPr>
                <p:cNvPr id="188" name="Rectangle: Rounded Corners 187"/>
                <p:cNvSpPr/>
                <p:nvPr/>
              </p:nvSpPr>
              <p:spPr>
                <a:xfrm>
                  <a:off x="-2026014" y="3258695"/>
                  <a:ext cx="3165123" cy="68580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TextBox 188"/>
                <p:cNvSpPr txBox="1"/>
                <p:nvPr/>
              </p:nvSpPr>
              <p:spPr>
                <a:xfrm>
                  <a:off x="-1470161" y="3339985"/>
                  <a:ext cx="2343911" cy="52322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/>
                    <a:t>42 kg – 30 kg</a:t>
                  </a:r>
                  <a:endParaRPr lang="en-US" sz="2800" dirty="0"/>
                </a:p>
              </p:txBody>
            </p:sp>
          </p:grpSp>
          <p:grpSp>
            <p:nvGrpSpPr>
              <p:cNvPr id="185" name="Group 184"/>
              <p:cNvGrpSpPr/>
              <p:nvPr/>
            </p:nvGrpSpPr>
            <p:grpSpPr>
              <a:xfrm>
                <a:off x="8432074" y="3630064"/>
                <a:ext cx="3186189" cy="685800"/>
                <a:chOff x="2990491" y="4299465"/>
                <a:chExt cx="3186189" cy="685800"/>
              </a:xfrm>
              <a:solidFill>
                <a:schemeClr val="accent4">
                  <a:lumMod val="60000"/>
                  <a:lumOff val="40000"/>
                </a:schemeClr>
              </a:solidFill>
            </p:grpSpPr>
            <p:sp>
              <p:nvSpPr>
                <p:cNvPr id="186" name="Rectangle: Rounded Corners 185"/>
                <p:cNvSpPr/>
                <p:nvPr/>
              </p:nvSpPr>
              <p:spPr>
                <a:xfrm>
                  <a:off x="2990491" y="4299465"/>
                  <a:ext cx="3186189" cy="68580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3491744" y="4380755"/>
                  <a:ext cx="2343911" cy="52322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60 kg – 40 kg</a:t>
                  </a:r>
                  <a:endParaRPr lang="en-US" sz="2800" dirty="0"/>
                </a:p>
              </p:txBody>
            </p:sp>
          </p:grpSp>
        </p:grpSp>
      </p:grpSp>
      <p:grpSp>
        <p:nvGrpSpPr>
          <p:cNvPr id="25" name="Group 24"/>
          <p:cNvGrpSpPr/>
          <p:nvPr/>
        </p:nvGrpSpPr>
        <p:grpSpPr>
          <a:xfrm>
            <a:off x="499919" y="3152601"/>
            <a:ext cx="3477942" cy="685800"/>
            <a:chOff x="814523" y="3134048"/>
            <a:chExt cx="3477942" cy="685800"/>
          </a:xfrm>
        </p:grpSpPr>
        <p:sp>
          <p:nvSpPr>
            <p:cNvPr id="218" name="Rectangle: Rounded Corners 217"/>
            <p:cNvSpPr/>
            <p:nvPr/>
          </p:nvSpPr>
          <p:spPr>
            <a:xfrm>
              <a:off x="891447" y="3134048"/>
              <a:ext cx="3401018" cy="685800"/>
            </a:xfrm>
            <a:prstGeom prst="roundRect">
              <a:avLst/>
            </a:prstGeom>
            <a:solidFill>
              <a:srgbClr val="9DD046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814523" y="3239873"/>
              <a:ext cx="3466465" cy="491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600" b="1" dirty="0">
                  <a:solidFill>
                    <a:srgbClr val="FF0000"/>
                  </a:solidFill>
                </a:rPr>
                <a:t>12 kg + 23 kg = 35 kg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252618" y="3148961"/>
            <a:ext cx="3667683" cy="685800"/>
            <a:chOff x="4263967" y="5545194"/>
            <a:chExt cx="3667683" cy="685800"/>
          </a:xfrm>
        </p:grpSpPr>
        <p:sp>
          <p:nvSpPr>
            <p:cNvPr id="220" name="Rectangle: Rounded Corners 219"/>
            <p:cNvSpPr/>
            <p:nvPr/>
          </p:nvSpPr>
          <p:spPr>
            <a:xfrm>
              <a:off x="4263967" y="5545194"/>
              <a:ext cx="3610956" cy="6858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373745" y="5641872"/>
              <a:ext cx="3557905" cy="4914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FF0000"/>
                  </a:solidFill>
                </a:rPr>
                <a:t>45 kg + 20 kg = 65 kg</a:t>
              </a:r>
              <a:r>
                <a:rPr lang="en-US" sz="2600" dirty="0">
                  <a:solidFill>
                    <a:srgbClr val="FF0000"/>
                  </a:solidFill>
                </a:rPr>
                <a:t> 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003554" y="3148960"/>
            <a:ext cx="3196260" cy="685800"/>
            <a:chOff x="5906240" y="5442218"/>
            <a:chExt cx="3196260" cy="685800"/>
          </a:xfrm>
        </p:grpSpPr>
        <p:sp>
          <p:nvSpPr>
            <p:cNvPr id="222" name="Rectangle: Rounded Corners 221"/>
            <p:cNvSpPr/>
            <p:nvPr/>
          </p:nvSpPr>
          <p:spPr>
            <a:xfrm>
              <a:off x="5906240" y="5442218"/>
              <a:ext cx="3122012" cy="6858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6003065" y="5556074"/>
              <a:ext cx="3099435" cy="49149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FF0000"/>
                  </a:solidFill>
                </a:rPr>
                <a:t>9 kg + 7 kg = 16 kg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2693" y="4705511"/>
            <a:ext cx="3456940" cy="685800"/>
            <a:chOff x="939829" y="4908818"/>
            <a:chExt cx="3456940" cy="685800"/>
          </a:xfrm>
        </p:grpSpPr>
        <p:sp>
          <p:nvSpPr>
            <p:cNvPr id="224" name="Rectangle: Rounded Corners 223"/>
            <p:cNvSpPr/>
            <p:nvPr/>
          </p:nvSpPr>
          <p:spPr>
            <a:xfrm>
              <a:off x="939829" y="4908818"/>
              <a:ext cx="3401018" cy="6858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939829" y="5032803"/>
              <a:ext cx="3456940" cy="49149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FF0000"/>
                  </a:solidFill>
                </a:rPr>
                <a:t>42 kg – 30 kg = 12 kg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140217" y="4787720"/>
            <a:ext cx="3401422" cy="685800"/>
            <a:chOff x="4408187" y="4848422"/>
            <a:chExt cx="3401422" cy="685800"/>
          </a:xfrm>
        </p:grpSpPr>
        <p:sp>
          <p:nvSpPr>
            <p:cNvPr id="226" name="Rectangle: Rounded Corners 225"/>
            <p:cNvSpPr/>
            <p:nvPr/>
          </p:nvSpPr>
          <p:spPr>
            <a:xfrm>
              <a:off x="4408187" y="4848422"/>
              <a:ext cx="3401422" cy="6858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4417038" y="4929712"/>
              <a:ext cx="3392571" cy="49149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b="1" dirty="0">
                  <a:solidFill>
                    <a:srgbClr val="FF0000"/>
                  </a:solidFill>
                </a:rPr>
                <a:t>13 kg – 9 kg = 4 kg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729869" y="4707524"/>
            <a:ext cx="3675107" cy="685800"/>
            <a:chOff x="7882269" y="4767132"/>
            <a:chExt cx="3675107" cy="685800"/>
          </a:xfrm>
        </p:grpSpPr>
        <p:sp>
          <p:nvSpPr>
            <p:cNvPr id="228" name="Rectangle: Rounded Corners 227"/>
            <p:cNvSpPr/>
            <p:nvPr/>
          </p:nvSpPr>
          <p:spPr>
            <a:xfrm>
              <a:off x="8155954" y="4767132"/>
              <a:ext cx="3401422" cy="6858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7882269" y="4861112"/>
              <a:ext cx="3507105" cy="49149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600" b="1" dirty="0">
                  <a:solidFill>
                    <a:srgbClr val="FF0000"/>
                  </a:solidFill>
                </a:rPr>
                <a:t>60 kg – 40 kg = 20 kg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333184" y="250665"/>
            <a:ext cx="1388904" cy="658835"/>
            <a:chOff x="1188041" y="540950"/>
            <a:chExt cx="1388904" cy="658835"/>
          </a:xfrm>
        </p:grpSpPr>
        <p:sp>
          <p:nvSpPr>
            <p:cNvPr id="29" name="Oval 28"/>
            <p:cNvSpPr/>
            <p:nvPr/>
          </p:nvSpPr>
          <p:spPr>
            <a:xfrm>
              <a:off x="1188041" y="676565"/>
              <a:ext cx="523220" cy="52322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/>
                <a:t>2</a:t>
              </a:r>
              <a:endParaRPr lang="en-US" sz="40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711261" y="540950"/>
              <a:ext cx="865684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 err="1"/>
                <a:t>Số</a:t>
              </a:r>
              <a:r>
                <a:rPr lang="en-US" sz="2800" dirty="0"/>
                <a:t>?</a:t>
              </a:r>
              <a:endParaRPr lang="en-US" sz="2800" dirty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94135" y="2622017"/>
            <a:ext cx="5307917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2800" dirty="0"/>
              <a:t>Con </a:t>
            </a:r>
            <a:r>
              <a:rPr lang="en-US" sz="2800" dirty="0" err="1"/>
              <a:t>ngỗng</a:t>
            </a:r>
            <a:r>
              <a:rPr lang="en-US" sz="2800" dirty="0"/>
              <a:t> </a:t>
            </a:r>
            <a:r>
              <a:rPr lang="en-US" sz="2800" dirty="0" err="1"/>
              <a:t>cân</a:t>
            </a:r>
            <a:r>
              <a:rPr lang="en-US" sz="2800" dirty="0"/>
              <a:t> </a:t>
            </a:r>
            <a:r>
              <a:rPr lang="en-US" sz="2800" dirty="0" err="1"/>
              <a:t>nặng</a:t>
            </a:r>
            <a:r>
              <a:rPr lang="en-US" sz="2800" dirty="0"/>
              <a:t>       kg.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b)  Con </a:t>
            </a:r>
            <a:r>
              <a:rPr lang="en-US" sz="2800" dirty="0" err="1"/>
              <a:t>gà</a:t>
            </a:r>
            <a:r>
              <a:rPr lang="en-US" sz="2800" dirty="0"/>
              <a:t> </a:t>
            </a:r>
            <a:r>
              <a:rPr lang="en-US" sz="2800" dirty="0" err="1"/>
              <a:t>cân</a:t>
            </a:r>
            <a:r>
              <a:rPr lang="en-US" sz="2800" dirty="0"/>
              <a:t> </a:t>
            </a:r>
            <a:r>
              <a:rPr lang="en-US" sz="2800" dirty="0" err="1"/>
              <a:t>nặng</a:t>
            </a:r>
            <a:r>
              <a:rPr lang="en-US" sz="2800" dirty="0"/>
              <a:t>         kg.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333183" y="4269293"/>
            <a:ext cx="6127159" cy="1383665"/>
            <a:chOff x="1338411" y="4330572"/>
            <a:chExt cx="5431898" cy="1383665"/>
          </a:xfrm>
        </p:grpSpPr>
        <p:sp>
          <p:nvSpPr>
            <p:cNvPr id="69" name="Oval 68"/>
            <p:cNvSpPr/>
            <p:nvPr/>
          </p:nvSpPr>
          <p:spPr>
            <a:xfrm>
              <a:off x="1338411" y="4478974"/>
              <a:ext cx="523220" cy="52322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/>
                <a:t>3</a:t>
              </a:r>
              <a:endParaRPr lang="en-US" sz="4000" b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861631" y="4330572"/>
              <a:ext cx="4908678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b="1" dirty="0" err="1"/>
                <a:t>Tìm</a:t>
              </a:r>
              <a:r>
                <a:rPr lang="en-US" sz="2800" b="1" dirty="0"/>
                <a:t> </a:t>
              </a:r>
              <a:r>
                <a:rPr lang="en-US" sz="2800" b="1" dirty="0" err="1"/>
                <a:t>tổng</a:t>
              </a:r>
              <a:r>
                <a:rPr lang="en-US" sz="2800" b="1" dirty="0"/>
                <a:t> </a:t>
              </a:r>
              <a:r>
                <a:rPr lang="en-US" sz="2800" b="1" dirty="0" err="1"/>
                <a:t>số</a:t>
              </a:r>
              <a:r>
                <a:rPr lang="en-US" sz="2800" b="1" dirty="0"/>
                <a:t> ki </a:t>
              </a:r>
              <a:r>
                <a:rPr lang="vi-VN" altLang="en-US" sz="2800" b="1" dirty="0"/>
                <a:t>-</a:t>
              </a:r>
              <a:r>
                <a:rPr lang="en-US" sz="2800" b="1" dirty="0"/>
                <a:t> </a:t>
              </a:r>
              <a:r>
                <a:rPr lang="en-US" sz="2800" b="1" dirty="0" err="1"/>
                <a:t>lô</a:t>
              </a:r>
              <a:r>
                <a:rPr lang="en-US" sz="2800" b="1" dirty="0"/>
                <a:t> </a:t>
              </a:r>
              <a:r>
                <a:rPr lang="vi-VN" altLang="en-US" sz="2800" b="1" dirty="0"/>
                <a:t>-</a:t>
              </a:r>
              <a:r>
                <a:rPr lang="en-US" sz="2800" b="1" dirty="0"/>
                <a:t> gam </a:t>
              </a:r>
              <a:r>
                <a:rPr lang="en-US" sz="2800" b="1" dirty="0" err="1"/>
                <a:t>thóc</a:t>
              </a:r>
              <a:r>
                <a:rPr lang="en-US" sz="2800" b="1" dirty="0"/>
                <a:t> </a:t>
              </a:r>
              <a:r>
                <a:rPr lang="en-US" sz="2800" b="1" dirty="0" err="1"/>
                <a:t>của</a:t>
              </a:r>
              <a:r>
                <a:rPr lang="en-US" sz="2800" b="1" dirty="0"/>
                <a:t> </a:t>
              </a:r>
              <a:r>
                <a:rPr lang="en-US" sz="2800" b="1" dirty="0" err="1"/>
                <a:t>hai</a:t>
              </a:r>
              <a:r>
                <a:rPr lang="en-US" sz="2800" b="1" dirty="0"/>
                <a:t> bao </a:t>
              </a:r>
              <a:r>
                <a:rPr lang="en-US" sz="2800" b="1" dirty="0" err="1"/>
                <a:t>thóc</a:t>
              </a:r>
              <a:r>
                <a:rPr lang="en-US" sz="2800" b="1" dirty="0"/>
                <a:t>.</a:t>
              </a:r>
              <a:endParaRPr lang="en-US" sz="2800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88229" y="263597"/>
            <a:ext cx="6714950" cy="2382385"/>
            <a:chOff x="2819400" y="800100"/>
            <a:chExt cx="7556501" cy="237209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1"/>
            <a:srcRect t="1215" r="1388"/>
            <a:stretch>
              <a:fillRect/>
            </a:stretch>
          </p:blipFill>
          <p:spPr>
            <a:xfrm>
              <a:off x="2927415" y="979815"/>
              <a:ext cx="7448486" cy="219237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2819400" y="800100"/>
              <a:ext cx="1176441" cy="658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Rectangle: Rounded Corners 87"/>
          <p:cNvSpPr/>
          <p:nvPr/>
        </p:nvSpPr>
        <p:spPr>
          <a:xfrm>
            <a:off x="4875711" y="2734492"/>
            <a:ext cx="554196" cy="55419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tangle: Rounded Corners 88"/>
          <p:cNvSpPr/>
          <p:nvPr/>
        </p:nvSpPr>
        <p:spPr>
          <a:xfrm>
            <a:off x="4364082" y="3377197"/>
            <a:ext cx="554196" cy="55419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ectangle: Rounded Corners 89"/>
          <p:cNvSpPr/>
          <p:nvPr/>
        </p:nvSpPr>
        <p:spPr>
          <a:xfrm>
            <a:off x="4905288" y="2753801"/>
            <a:ext cx="495041" cy="52322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7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1" name="Rectangle: Rounded Corners 90"/>
          <p:cNvSpPr/>
          <p:nvPr/>
        </p:nvSpPr>
        <p:spPr>
          <a:xfrm>
            <a:off x="4391186" y="3402339"/>
            <a:ext cx="495041" cy="52322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415" y="3883467"/>
            <a:ext cx="3600450" cy="1847850"/>
          </a:xfrm>
          <a:prstGeom prst="rect">
            <a:avLst/>
          </a:prstGeom>
        </p:spPr>
      </p:pic>
      <p:sp>
        <p:nvSpPr>
          <p:cNvPr id="92" name="TextBox 91"/>
          <p:cNvSpPr txBox="1"/>
          <p:nvPr/>
        </p:nvSpPr>
        <p:spPr>
          <a:xfrm>
            <a:off x="1013263" y="5687601"/>
            <a:ext cx="8774131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600" b="1" dirty="0" err="1">
                <a:solidFill>
                  <a:srgbClr val="FF0000"/>
                </a:solidFill>
              </a:rPr>
              <a:t>Số</a:t>
            </a:r>
            <a:r>
              <a:rPr lang="en-US" sz="2600" b="1" dirty="0">
                <a:solidFill>
                  <a:srgbClr val="FF0000"/>
                </a:solidFill>
              </a:rPr>
              <a:t> ki </a:t>
            </a:r>
            <a:r>
              <a:rPr lang="vi-VN" altLang="en-US" sz="2600" b="1" dirty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lô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vi-VN" altLang="en-US" sz="2600" b="1" dirty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 gam </a:t>
            </a:r>
            <a:r>
              <a:rPr lang="en-US" sz="2600" b="1" dirty="0" err="1">
                <a:solidFill>
                  <a:srgbClr val="FF0000"/>
                </a:solidFill>
              </a:rPr>
              <a:t>thóc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của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hai</a:t>
            </a:r>
            <a:r>
              <a:rPr lang="en-US" sz="2600" b="1" dirty="0">
                <a:solidFill>
                  <a:srgbClr val="FF0000"/>
                </a:solidFill>
              </a:rPr>
              <a:t> bao </a:t>
            </a:r>
            <a:r>
              <a:rPr lang="en-US" sz="2600" b="1" dirty="0" err="1">
                <a:solidFill>
                  <a:srgbClr val="FF0000"/>
                </a:solidFill>
              </a:rPr>
              <a:t>thóc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là</a:t>
            </a:r>
            <a:r>
              <a:rPr lang="en-US" sz="2600" b="1" dirty="0">
                <a:solidFill>
                  <a:srgbClr val="FF0000"/>
                </a:solidFill>
              </a:rPr>
              <a:t>: 80 kg.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292787" y="247835"/>
            <a:ext cx="9955478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Ba </a:t>
            </a:r>
            <a:r>
              <a:rPr lang="en-US" sz="2400" dirty="0" err="1"/>
              <a:t>chú</a:t>
            </a:r>
            <a:r>
              <a:rPr lang="en-US" sz="2400" dirty="0"/>
              <a:t> </a:t>
            </a: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bốt</a:t>
            </a:r>
            <a:r>
              <a:rPr lang="en-US" sz="2400" dirty="0"/>
              <a:t> </a:t>
            </a:r>
            <a:r>
              <a:rPr lang="en-US" sz="2400" dirty="0" err="1"/>
              <a:t>rủ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cân</a:t>
            </a:r>
            <a:r>
              <a:rPr lang="en-US" sz="2400" dirty="0"/>
              <a:t>. </a:t>
            </a: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bốt</a:t>
            </a:r>
            <a:r>
              <a:rPr lang="en-US" sz="2400" dirty="0"/>
              <a:t> A </a:t>
            </a:r>
            <a:r>
              <a:rPr lang="en-US" sz="2400" dirty="0" err="1"/>
              <a:t>cân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 32 kg, </a:t>
            </a: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bốt</a:t>
            </a:r>
            <a:r>
              <a:rPr lang="en-US" sz="2400" dirty="0"/>
              <a:t> B </a:t>
            </a:r>
            <a:r>
              <a:rPr lang="en-US" sz="2400" dirty="0" err="1"/>
              <a:t>nặng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bốt</a:t>
            </a:r>
            <a:r>
              <a:rPr lang="en-US" sz="2400" dirty="0"/>
              <a:t> A </a:t>
            </a:r>
            <a:r>
              <a:rPr lang="en-US" sz="2400" dirty="0" err="1"/>
              <a:t>là</a:t>
            </a:r>
            <a:r>
              <a:rPr lang="en-US" sz="2400" dirty="0"/>
              <a:t> 2 kg, </a:t>
            </a: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 </a:t>
            </a:r>
            <a:r>
              <a:rPr lang="en-US" sz="2400" dirty="0" err="1"/>
              <a:t>bốt</a:t>
            </a:r>
            <a:r>
              <a:rPr lang="en-US" sz="2400" dirty="0"/>
              <a:t> C </a:t>
            </a:r>
            <a:r>
              <a:rPr lang="en-US" sz="2400" dirty="0" err="1"/>
              <a:t>nhẹ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bốt</a:t>
            </a:r>
            <a:r>
              <a:rPr lang="en-US" sz="2400" dirty="0"/>
              <a:t> A </a:t>
            </a:r>
            <a:r>
              <a:rPr lang="en-US" sz="2400" dirty="0" err="1"/>
              <a:t>là</a:t>
            </a:r>
            <a:r>
              <a:rPr lang="en-US" sz="2400" dirty="0"/>
              <a:t> 2 kg. </a:t>
            </a:r>
            <a:r>
              <a:rPr lang="en-US" sz="2400" dirty="0" err="1"/>
              <a:t>Hỏi</a:t>
            </a:r>
            <a:r>
              <a:rPr lang="en-US" sz="2400" dirty="0"/>
              <a:t>:</a:t>
            </a:r>
            <a:endParaRPr lang="en-US" sz="2400" dirty="0"/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bốt</a:t>
            </a:r>
            <a:r>
              <a:rPr lang="en-US" sz="2400" dirty="0"/>
              <a:t> B </a:t>
            </a:r>
            <a:r>
              <a:rPr lang="en-US" sz="2400" dirty="0" err="1"/>
              <a:t>cân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 bao </a:t>
            </a:r>
            <a:r>
              <a:rPr lang="en-US" sz="2400" dirty="0" err="1"/>
              <a:t>nhiêu</a:t>
            </a:r>
            <a:r>
              <a:rPr lang="en-US" sz="2400" dirty="0"/>
              <a:t> ki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lô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gam?</a:t>
            </a:r>
            <a:endParaRPr lang="en-US" sz="2400" dirty="0"/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sz="2400" dirty="0" err="1"/>
              <a:t>Rô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bốt</a:t>
            </a:r>
            <a:r>
              <a:rPr lang="en-US" sz="2400" dirty="0"/>
              <a:t> C </a:t>
            </a:r>
            <a:r>
              <a:rPr lang="en-US" sz="2400" dirty="0" err="1"/>
              <a:t>cân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 bao </a:t>
            </a:r>
            <a:r>
              <a:rPr lang="en-US" sz="2400" dirty="0" err="1"/>
              <a:t>nhiêu</a:t>
            </a:r>
            <a:r>
              <a:rPr lang="en-US" sz="2400" dirty="0"/>
              <a:t> ki </a:t>
            </a:r>
            <a:r>
              <a:rPr lang="vi-VN" altLang="en-US" sz="24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lô</a:t>
            </a:r>
            <a:r>
              <a:rPr lang="en-US" sz="2400" dirty="0"/>
              <a:t> </a:t>
            </a:r>
            <a:r>
              <a:rPr lang="vi-VN" altLang="en-US" sz="2400" dirty="0"/>
              <a:t>-</a:t>
            </a:r>
            <a:r>
              <a:rPr lang="en-US" sz="2400" dirty="0"/>
              <a:t> gam?</a:t>
            </a:r>
            <a:endParaRPr lang="en-US" sz="2400" dirty="0"/>
          </a:p>
        </p:txBody>
      </p:sp>
      <p:sp>
        <p:nvSpPr>
          <p:cNvPr id="40" name="Oval 39"/>
          <p:cNvSpPr/>
          <p:nvPr/>
        </p:nvSpPr>
        <p:spPr>
          <a:xfrm>
            <a:off x="769567" y="538121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4</a:t>
            </a:r>
            <a:endParaRPr lang="en-US" sz="40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70526" y="3429000"/>
            <a:ext cx="5032148" cy="298962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79771" y="2905780"/>
            <a:ext cx="1064715" cy="523220"/>
          </a:xfrm>
          <a:prstGeom prst="rect">
            <a:avLst/>
          </a:prstGeom>
          <a:solidFill>
            <a:srgbClr val="FCD5B5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32 kg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5835381" y="770841"/>
            <a:ext cx="37585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728512" y="771114"/>
            <a:ext cx="14039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404569" y="1329641"/>
            <a:ext cx="35738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9567" y="2919758"/>
            <a:ext cx="5990445" cy="1091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è"/>
            </a:pPr>
            <a:r>
              <a:rPr lang="en-US" sz="2600" dirty="0" err="1">
                <a:solidFill>
                  <a:srgbClr val="FF0000"/>
                </a:solidFill>
              </a:rPr>
              <a:t>Rô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vi-VN" altLang="en-US" sz="2600" dirty="0">
                <a:solidFill>
                  <a:srgbClr val="FF0000"/>
                </a:solidFill>
              </a:rPr>
              <a:t>-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bốt</a:t>
            </a:r>
            <a:r>
              <a:rPr lang="en-US" sz="2600" dirty="0">
                <a:solidFill>
                  <a:srgbClr val="FF0000"/>
                </a:solidFill>
              </a:rPr>
              <a:t> B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số</a:t>
            </a:r>
            <a:r>
              <a:rPr lang="en-US" sz="2600" dirty="0">
                <a:solidFill>
                  <a:srgbClr val="FF0000"/>
                </a:solidFill>
              </a:rPr>
              <a:t> ki </a:t>
            </a:r>
            <a:r>
              <a:rPr lang="vi-VN" altLang="en-US" sz="2600" dirty="0">
                <a:solidFill>
                  <a:srgbClr val="FF0000"/>
                </a:solidFill>
              </a:rPr>
              <a:t>-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lô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vi-VN" altLang="en-US" sz="2600" dirty="0">
                <a:solidFill>
                  <a:srgbClr val="FF0000"/>
                </a:solidFill>
              </a:rPr>
              <a:t>-</a:t>
            </a:r>
            <a:r>
              <a:rPr lang="en-US" sz="2600" dirty="0">
                <a:solidFill>
                  <a:srgbClr val="FF0000"/>
                </a:solidFill>
              </a:rPr>
              <a:t> gam </a:t>
            </a:r>
            <a:r>
              <a:rPr lang="en-US" sz="2600" dirty="0" err="1">
                <a:solidFill>
                  <a:srgbClr val="FF0000"/>
                </a:solidFill>
              </a:rPr>
              <a:t>là</a:t>
            </a:r>
            <a:r>
              <a:rPr lang="en-US" sz="2600" dirty="0">
                <a:solidFill>
                  <a:srgbClr val="FF0000"/>
                </a:solidFill>
              </a:rPr>
              <a:t>:</a:t>
            </a:r>
            <a:endParaRPr lang="en-US" sz="2600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32kg + 2kg = 34kg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58864" y="3167390"/>
            <a:ext cx="1064715" cy="523220"/>
          </a:xfrm>
          <a:prstGeom prst="rect">
            <a:avLst/>
          </a:prstGeom>
          <a:solidFill>
            <a:srgbClr val="FCD5B5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34 kg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212769" y="1329641"/>
            <a:ext cx="488917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11510" y="4461462"/>
            <a:ext cx="5990445" cy="1091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è"/>
            </a:pPr>
            <a:r>
              <a:rPr lang="en-US" sz="2600" dirty="0" err="1">
                <a:solidFill>
                  <a:srgbClr val="FF0000"/>
                </a:solidFill>
              </a:rPr>
              <a:t>Rô</a:t>
            </a:r>
            <a:r>
              <a:rPr lang="vi-VN" altLang="en-US" sz="2600" dirty="0" err="1">
                <a:solidFill>
                  <a:srgbClr val="FF0000"/>
                </a:solidFill>
              </a:rPr>
              <a:t> </a:t>
            </a:r>
            <a:r>
              <a:rPr lang="vi-VN" altLang="en-US" sz="2600" dirty="0">
                <a:solidFill>
                  <a:srgbClr val="FF0000"/>
                </a:solidFill>
              </a:rPr>
              <a:t>- </a:t>
            </a:r>
            <a:r>
              <a:rPr lang="en-US" sz="2600" dirty="0" err="1">
                <a:solidFill>
                  <a:srgbClr val="FF0000"/>
                </a:solidFill>
              </a:rPr>
              <a:t>bốt</a:t>
            </a:r>
            <a:r>
              <a:rPr lang="en-US" sz="2600" dirty="0">
                <a:solidFill>
                  <a:srgbClr val="FF0000"/>
                </a:solidFill>
              </a:rPr>
              <a:t> C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số</a:t>
            </a:r>
            <a:r>
              <a:rPr lang="en-US" sz="2600" dirty="0">
                <a:solidFill>
                  <a:srgbClr val="FF0000"/>
                </a:solidFill>
              </a:rPr>
              <a:t> ki </a:t>
            </a:r>
            <a:r>
              <a:rPr lang="vi-VN" altLang="en-US" sz="2600" dirty="0">
                <a:solidFill>
                  <a:srgbClr val="FF0000"/>
                </a:solidFill>
              </a:rPr>
              <a:t>-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lô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vi-VN" altLang="en-US" sz="2600" dirty="0">
                <a:solidFill>
                  <a:srgbClr val="FF0000"/>
                </a:solidFill>
              </a:rPr>
              <a:t>-</a:t>
            </a:r>
            <a:r>
              <a:rPr lang="en-US" sz="2600" dirty="0">
                <a:solidFill>
                  <a:srgbClr val="FF0000"/>
                </a:solidFill>
              </a:rPr>
              <a:t> gam </a:t>
            </a:r>
            <a:r>
              <a:rPr lang="en-US" sz="2600" dirty="0" err="1">
                <a:solidFill>
                  <a:srgbClr val="FF0000"/>
                </a:solidFill>
              </a:rPr>
              <a:t>là</a:t>
            </a:r>
            <a:r>
              <a:rPr lang="en-US" sz="2600" dirty="0">
                <a:solidFill>
                  <a:srgbClr val="FF0000"/>
                </a:solidFill>
              </a:rPr>
              <a:t>:</a:t>
            </a:r>
            <a:endParaRPr lang="en-US" sz="2600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32kg – 2kg = 30kg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067742" y="3429000"/>
            <a:ext cx="1064715" cy="523220"/>
          </a:xfrm>
          <a:prstGeom prst="rect">
            <a:avLst/>
          </a:prstGeom>
          <a:solidFill>
            <a:srgbClr val="FCD5B5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30 kg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2" grpId="0" animBg="1"/>
      <p:bldP spid="56" grpId="0" animBg="1"/>
    </p:bldLst>
  </p:timing>
</p:sld>
</file>

<file path=ppt/tags/tag1.xml><?xml version="1.0" encoding="utf-8"?>
<p:tagLst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p="http://schemas.openxmlformats.org/presentationml/2006/main">
  <p:tag name="ARS_RESPONSE_PERSONNUM" val="100"/>
  <p:tag name="ARS_PPT_DBNAME" val="Bai15.Kilogam[20210606165332988].mdb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851</Words>
  <Application>WPS Presentation</Application>
  <PresentationFormat>Widescreen</PresentationFormat>
  <Paragraphs>79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UTM Cookies</vt:lpstr>
      <vt:lpstr>Segoe Print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phuong dong</cp:lastModifiedBy>
  <cp:revision>438</cp:revision>
  <dcterms:created xsi:type="dcterms:W3CDTF">2021-06-02T01:34:00Z</dcterms:created>
  <dcterms:modified xsi:type="dcterms:W3CDTF">2024-11-01T14:47:42Z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A7D497E4EDFE4F6DA461BEE34CA074CD_12</vt:lpwstr>
  </property>
  <property fmtid="{D5CDD505-2E9C-101B-9397-08002B2CF9AE}" pid="3" name="KSOProductBuildVer">
    <vt:lpwstr>2057-12.2.0.18607</vt:lpwstr>
  </property>
</Properties>
</file>