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3" r:id="rId2"/>
    <p:sldId id="264" r:id="rId3"/>
    <p:sldId id="265" r:id="rId4"/>
    <p:sldId id="266" r:id="rId5"/>
    <p:sldId id="267" r:id="rId6"/>
    <p:sldId id="268" r:id="rId7"/>
    <p:sldId id="269" r:id="rId8"/>
    <p:sldId id="270" r:id="rId9"/>
    <p:sldId id="271" r:id="rId10"/>
  </p:sldIdLst>
  <p:sldSz cx="12192000" cy="6858000"/>
  <p:notesSz cx="6858000" cy="9144000"/>
  <p:embeddedFontLst>
    <p:embeddedFont>
      <p:font typeface="Montserrat Black" panose="00000A00000000000000" pitchFamily="2" charset="0"/>
      <p:bold r:id="rId11"/>
      <p:boldItalic r:id="rId1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4660"/>
  </p:normalViewPr>
  <p:slideViewPr>
    <p:cSldViewPr snapToGrid="0">
      <p:cViewPr varScale="1">
        <p:scale>
          <a:sx n="60" d="100"/>
          <a:sy n="60" d="100"/>
        </p:scale>
        <p:origin x="42" y="9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48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07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4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336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596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02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95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08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77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07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87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9175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5">
            <a:extLst>
              <a:ext uri="{FF2B5EF4-FFF2-40B4-BE49-F238E27FC236}">
                <a16:creationId xmlns:a16="http://schemas.microsoft.com/office/drawing/2014/main" id="{CADAA15C-E555-2C7E-EEF7-6B3B8091C120}"/>
              </a:ext>
            </a:extLst>
          </p:cNvPr>
          <p:cNvSpPr/>
          <p:nvPr/>
        </p:nvSpPr>
        <p:spPr>
          <a:xfrm>
            <a:off x="2831088" y="641673"/>
            <a:ext cx="7424912" cy="4540527"/>
          </a:xfrm>
          <a:custGeom>
            <a:avLst/>
            <a:gdLst/>
            <a:ahLst/>
            <a:cxnLst/>
            <a:rect l="l" t="t" r="r" b="b"/>
            <a:pathLst>
              <a:path w="1835837" h="1414359">
                <a:moveTo>
                  <a:pt x="0" y="0"/>
                </a:moveTo>
                <a:lnTo>
                  <a:pt x="1835837" y="0"/>
                </a:lnTo>
                <a:lnTo>
                  <a:pt x="1835837" y="1414359"/>
                </a:lnTo>
                <a:lnTo>
                  <a:pt x="0" y="14143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3">
            <a:extLst>
              <a:ext uri="{FF2B5EF4-FFF2-40B4-BE49-F238E27FC236}">
                <a16:creationId xmlns:a16="http://schemas.microsoft.com/office/drawing/2014/main" id="{273299E0-4CB8-1A5C-C31F-111DF6B0CD69}"/>
              </a:ext>
            </a:extLst>
          </p:cNvPr>
          <p:cNvSpPr/>
          <p:nvPr/>
        </p:nvSpPr>
        <p:spPr>
          <a:xfrm>
            <a:off x="236345" y="2016925"/>
            <a:ext cx="4018621" cy="5514402"/>
          </a:xfrm>
          <a:custGeom>
            <a:avLst/>
            <a:gdLst/>
            <a:ahLst/>
            <a:cxnLst/>
            <a:rect l="l" t="t" r="r" b="b"/>
            <a:pathLst>
              <a:path w="4018621" h="5514402">
                <a:moveTo>
                  <a:pt x="0" y="0"/>
                </a:moveTo>
                <a:lnTo>
                  <a:pt x="4018621" y="0"/>
                </a:lnTo>
                <a:lnTo>
                  <a:pt x="4018621" y="5514402"/>
                </a:lnTo>
                <a:lnTo>
                  <a:pt x="0" y="5514402"/>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DBC60808-A530-DE80-B267-5456CFCC887D}"/>
              </a:ext>
            </a:extLst>
          </p:cNvPr>
          <p:cNvSpPr txBox="1"/>
          <p:nvPr/>
        </p:nvSpPr>
        <p:spPr>
          <a:xfrm>
            <a:off x="3678707" y="1949371"/>
            <a:ext cx="5331951" cy="1569660"/>
          </a:xfrm>
          <a:prstGeom prst="rect">
            <a:avLst/>
          </a:prstGeom>
          <a:noFill/>
        </p:spPr>
        <p:txBody>
          <a:bodyPr wrap="square">
            <a:spAutoFit/>
          </a:bodyPr>
          <a:lstStyle/>
          <a:p>
            <a:pPr algn="ctr"/>
            <a:r>
              <a:rPr lang="vi-VN" sz="4800" b="1" i="0">
                <a:solidFill>
                  <a:srgbClr val="000000"/>
                </a:solidFill>
                <a:effectLst/>
                <a:latin typeface="Montserrat Black" panose="00000A00000000000000" pitchFamily="2" charset="-93"/>
                <a:ea typeface="Open Sans" panose="020B0606030504020204" pitchFamily="34" charset="0"/>
                <a:cs typeface="Open Sans" panose="020B0606030504020204" pitchFamily="34" charset="0"/>
              </a:rPr>
              <a:t>B. Đọc và làm bài tập</a:t>
            </a:r>
            <a:endParaRPr lang="vi-VN" sz="4800" dirty="0">
              <a:latin typeface="Montserrat Black" panose="00000A00000000000000" pitchFamily="2" charset="-93"/>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863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282E1E1A-B7B0-FD46-CF3D-9CCA3A2EB0C0}"/>
              </a:ext>
            </a:extLst>
          </p:cNvPr>
          <p:cNvSpPr/>
          <p:nvPr/>
        </p:nvSpPr>
        <p:spPr>
          <a:xfrm>
            <a:off x="207390" y="235670"/>
            <a:ext cx="11756010" cy="5822230"/>
          </a:xfrm>
          <a:prstGeom prst="roundRect">
            <a:avLst/>
          </a:prstGeom>
          <a:solidFill>
            <a:schemeClr val="bg1"/>
          </a:solidFill>
          <a:ln>
            <a:solidFill>
              <a:srgbClr val="96D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62DA172C-EA86-1CBD-0945-F38929412D5E}"/>
              </a:ext>
            </a:extLst>
          </p:cNvPr>
          <p:cNvSpPr txBox="1"/>
          <p:nvPr/>
        </p:nvSpPr>
        <p:spPr>
          <a:xfrm>
            <a:off x="2401914" y="351486"/>
            <a:ext cx="7467600" cy="584775"/>
          </a:xfrm>
          <a:prstGeom prst="rect">
            <a:avLst/>
          </a:prstGeom>
          <a:noFill/>
        </p:spPr>
        <p:txBody>
          <a:bodyPr wrap="square">
            <a:spAutoFit/>
          </a:bodyPr>
          <a:lstStyle/>
          <a:p>
            <a:pPr algn="ctr"/>
            <a:r>
              <a:rPr lang="vi-VN" sz="3200" b="1" i="0" dirty="0">
                <a:solidFill>
                  <a:srgbClr val="000000"/>
                </a:solidFill>
                <a:effectLst/>
                <a:latin typeface="Montserrat Black" panose="00000A00000000000000" pitchFamily="2" charset="-93"/>
              </a:rPr>
              <a:t>Tình bạn</a:t>
            </a:r>
            <a:endParaRPr lang="vi-VN" sz="3200" dirty="0">
              <a:latin typeface="Montserrat Black" panose="00000A00000000000000" pitchFamily="2" charset="-93"/>
            </a:endParaRPr>
          </a:p>
        </p:txBody>
      </p:sp>
      <p:sp>
        <p:nvSpPr>
          <p:cNvPr id="17" name="TextBox 16">
            <a:extLst>
              <a:ext uri="{FF2B5EF4-FFF2-40B4-BE49-F238E27FC236}">
                <a16:creationId xmlns:a16="http://schemas.microsoft.com/office/drawing/2014/main" id="{EAE0C708-069C-1E46-AC54-1799D3ED38D7}"/>
              </a:ext>
            </a:extLst>
          </p:cNvPr>
          <p:cNvSpPr txBox="1"/>
          <p:nvPr/>
        </p:nvSpPr>
        <p:spPr>
          <a:xfrm>
            <a:off x="704850" y="1310907"/>
            <a:ext cx="10896600" cy="4031873"/>
          </a:xfrm>
          <a:prstGeom prst="rect">
            <a:avLst/>
          </a:prstGeom>
          <a:noFill/>
        </p:spPr>
        <p:txBody>
          <a:bodyPr wrap="square">
            <a:spAutoFit/>
          </a:bodyPr>
          <a:lstStyle/>
          <a:p>
            <a:pPr algn="just"/>
            <a:r>
              <a:rPr lang="en-GB"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Hè năm nay, Nam được về quê An chơi. Nam quen An qua mục "Góc sáng tạo" của báo Thiếu niên Tiền phong hồi năm ngoài. Khi ấy, cả hai đứa đều tham gia thi ý tưởng về chủ đề "Em yêu môi trường quê em". Chẳng hiểu thế nào mà một đứa ở đồng rừng, một đứa ở ven biển lại có cùng ý tưởng thả bèo trên các ao hồ bị ô nhiễm. Bèo sẽ lọc được nhiều cặn bẩn trong nước, tạo một bề mặt xanh để bảo vệ cho các loài </a:t>
            </a:r>
            <a:r>
              <a:rPr lang="vi-VN"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thuỷ</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sinh trong ao hồ không bị chết vì nắng nóng.</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456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282E1E1A-B7B0-FD46-CF3D-9CCA3A2EB0C0}"/>
              </a:ext>
            </a:extLst>
          </p:cNvPr>
          <p:cNvSpPr/>
          <p:nvPr/>
        </p:nvSpPr>
        <p:spPr>
          <a:xfrm>
            <a:off x="207390" y="235670"/>
            <a:ext cx="11756010" cy="5822230"/>
          </a:xfrm>
          <a:prstGeom prst="roundRect">
            <a:avLst/>
          </a:prstGeom>
          <a:solidFill>
            <a:schemeClr val="bg1"/>
          </a:solidFill>
          <a:ln>
            <a:solidFill>
              <a:srgbClr val="96D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62DA172C-EA86-1CBD-0945-F38929412D5E}"/>
              </a:ext>
            </a:extLst>
          </p:cNvPr>
          <p:cNvSpPr txBox="1"/>
          <p:nvPr/>
        </p:nvSpPr>
        <p:spPr>
          <a:xfrm>
            <a:off x="2362200" y="376445"/>
            <a:ext cx="7467600" cy="584775"/>
          </a:xfrm>
          <a:prstGeom prst="rect">
            <a:avLst/>
          </a:prstGeom>
          <a:noFill/>
        </p:spPr>
        <p:txBody>
          <a:bodyPr wrap="square">
            <a:spAutoFit/>
          </a:bodyPr>
          <a:lstStyle/>
          <a:p>
            <a:pPr algn="ctr"/>
            <a:r>
              <a:rPr lang="vi-VN" sz="3200" b="1" i="0" dirty="0">
                <a:solidFill>
                  <a:srgbClr val="000000"/>
                </a:solidFill>
                <a:effectLst/>
                <a:latin typeface="Montserrat Black" panose="00000A00000000000000" pitchFamily="2" charset="-93"/>
              </a:rPr>
              <a:t>Tình bạn</a:t>
            </a:r>
            <a:endParaRPr lang="vi-VN" sz="3200" dirty="0">
              <a:latin typeface="Montserrat Black" panose="00000A00000000000000" pitchFamily="2" charset="-93"/>
            </a:endParaRPr>
          </a:p>
        </p:txBody>
      </p:sp>
      <p:sp>
        <p:nvSpPr>
          <p:cNvPr id="17" name="TextBox 16">
            <a:extLst>
              <a:ext uri="{FF2B5EF4-FFF2-40B4-BE49-F238E27FC236}">
                <a16:creationId xmlns:a16="http://schemas.microsoft.com/office/drawing/2014/main" id="{EAE0C708-069C-1E46-AC54-1799D3ED38D7}"/>
              </a:ext>
            </a:extLst>
          </p:cNvPr>
          <p:cNvSpPr txBox="1"/>
          <p:nvPr/>
        </p:nvSpPr>
        <p:spPr>
          <a:xfrm>
            <a:off x="637095" y="1070849"/>
            <a:ext cx="10896600" cy="5016758"/>
          </a:xfrm>
          <a:prstGeom prst="rect">
            <a:avLst/>
          </a:prstGeom>
          <a:noFill/>
        </p:spPr>
        <p:txBody>
          <a:bodyPr wrap="square">
            <a:spAutoFit/>
          </a:bodyPr>
          <a:lstStyle/>
          <a:p>
            <a:pPr algn="just"/>
            <a:r>
              <a:rPr lang="en-GB"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Ngay buổi chiều đầu tiên nhìn thấy biển, Nam thấy đẹp vô cùng. Hai đứa vừa đi dọc triền cát, vừa lúi húi tìm ốc. Nam nhặt được một con ốc hoa vỏ trắng ngà thật duyên dáng. Áp vào tai, Nam thấy tràn ngập những lời yêu thương của tĩnh bạn và của biển xanh thăm thẳm. Nam hỏi, sau này lớn lên An muốn làm gì. An đưa tay chỉ ra xa, nơi có những con tàu đang đỗ ngoài vịnh, bảo mình mơ ước trở thành cảnh sát biển. Nam nói:</a:t>
            </a:r>
          </a:p>
          <a:p>
            <a:pPr algn="just"/>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Mình yêu vùng đổi quê mình lắm. Mình sẽ học ngành </a:t>
            </a:r>
            <a:r>
              <a:rPr lang="vi-VN"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thuỷ</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lợi, rồi mình sẽ khơi dòng, đem nước về vùng đồi khô khát ấy để không còn đất hoang, đồi trọc nữa.</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716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282E1E1A-B7B0-FD46-CF3D-9CCA3A2EB0C0}"/>
              </a:ext>
            </a:extLst>
          </p:cNvPr>
          <p:cNvSpPr/>
          <p:nvPr/>
        </p:nvSpPr>
        <p:spPr>
          <a:xfrm>
            <a:off x="207390" y="235670"/>
            <a:ext cx="11756010" cy="5822230"/>
          </a:xfrm>
          <a:prstGeom prst="roundRect">
            <a:avLst/>
          </a:prstGeom>
          <a:solidFill>
            <a:schemeClr val="bg1"/>
          </a:solidFill>
          <a:ln>
            <a:solidFill>
              <a:srgbClr val="96D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62DA172C-EA86-1CBD-0945-F38929412D5E}"/>
              </a:ext>
            </a:extLst>
          </p:cNvPr>
          <p:cNvSpPr txBox="1"/>
          <p:nvPr/>
        </p:nvSpPr>
        <p:spPr>
          <a:xfrm>
            <a:off x="2362200" y="376445"/>
            <a:ext cx="7467600" cy="584775"/>
          </a:xfrm>
          <a:prstGeom prst="rect">
            <a:avLst/>
          </a:prstGeom>
          <a:noFill/>
        </p:spPr>
        <p:txBody>
          <a:bodyPr wrap="square">
            <a:spAutoFit/>
          </a:bodyPr>
          <a:lstStyle/>
          <a:p>
            <a:pPr algn="ctr"/>
            <a:r>
              <a:rPr lang="vi-VN" sz="3200" b="1" i="0" dirty="0">
                <a:solidFill>
                  <a:srgbClr val="000000"/>
                </a:solidFill>
                <a:effectLst/>
                <a:latin typeface="Montserrat Black" panose="00000A00000000000000" pitchFamily="2" charset="-93"/>
              </a:rPr>
              <a:t>Tình bạn</a:t>
            </a:r>
            <a:endParaRPr lang="vi-VN" sz="3200" dirty="0">
              <a:latin typeface="Montserrat Black" panose="00000A00000000000000" pitchFamily="2" charset="-93"/>
            </a:endParaRPr>
          </a:p>
        </p:txBody>
      </p:sp>
      <p:sp>
        <p:nvSpPr>
          <p:cNvPr id="17" name="TextBox 16">
            <a:extLst>
              <a:ext uri="{FF2B5EF4-FFF2-40B4-BE49-F238E27FC236}">
                <a16:creationId xmlns:a16="http://schemas.microsoft.com/office/drawing/2014/main" id="{EAE0C708-069C-1E46-AC54-1799D3ED38D7}"/>
              </a:ext>
            </a:extLst>
          </p:cNvPr>
          <p:cNvSpPr txBox="1"/>
          <p:nvPr/>
        </p:nvSpPr>
        <p:spPr>
          <a:xfrm>
            <a:off x="637095" y="1070849"/>
            <a:ext cx="10896600" cy="3539430"/>
          </a:xfrm>
          <a:prstGeom prst="rect">
            <a:avLst/>
          </a:prstGeom>
          <a:noFill/>
        </p:spPr>
        <p:txBody>
          <a:bodyPr wrap="square">
            <a:spAutoFit/>
          </a:bodyPr>
          <a:lstStyle/>
          <a:p>
            <a:pPr algn="just"/>
            <a:r>
              <a:rPr lang="en-GB"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nhìn bạn trìu mến, bảo:</a:t>
            </a:r>
          </a:p>
          <a:p>
            <a:pPr algn="just"/>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Sau này, cậu sẽ làm cho rừng thêm xanh, còn mình sẽ giữ cho biển mãi bình yên và nhiều tôm cá.</a:t>
            </a:r>
          </a:p>
          <a:p>
            <a:pPr algn="just"/>
            <a:r>
              <a:rPr lang="en-GB"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 nắm chặt tay bạn, nhìn ông trăng đang từ </a:t>
            </a:r>
            <a:r>
              <a:rPr lang="vi-VN"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nhô lên, lung linh </a:t>
            </a:r>
            <a:r>
              <a:rPr lang="vi-VN"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toả</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sáng như chia vui với tình bạn của các em.</a:t>
            </a:r>
          </a:p>
          <a:p>
            <a:pPr algn="just"/>
            <a:endPar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Theo PHẠM V</a:t>
            </a:r>
            <a:r>
              <a:rPr lang="en-GB" sz="3200" dirty="0">
                <a:solidFill>
                  <a:srgbClr val="000000"/>
                </a:solidFill>
                <a:latin typeface="Calibri" panose="020F0502020204030204" pitchFamily="34" charset="0"/>
                <a:ea typeface="Calibri" panose="020F0502020204030204" pitchFamily="34" charset="0"/>
                <a:cs typeface="Calibri" panose="020F0502020204030204" pitchFamily="34" charset="0"/>
              </a:rPr>
              <a:t>Â</a:t>
            </a:r>
            <a:r>
              <a:rPr lang="vi-VN"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 ANH</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371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282E1E1A-B7B0-FD46-CF3D-9CCA3A2EB0C0}"/>
              </a:ext>
            </a:extLst>
          </p:cNvPr>
          <p:cNvSpPr/>
          <p:nvPr/>
        </p:nvSpPr>
        <p:spPr>
          <a:xfrm>
            <a:off x="207390" y="235670"/>
            <a:ext cx="11756010" cy="5822230"/>
          </a:xfrm>
          <a:prstGeom prst="roundRect">
            <a:avLst/>
          </a:prstGeom>
          <a:solidFill>
            <a:schemeClr val="bg1"/>
          </a:solidFill>
          <a:ln>
            <a:solidFill>
              <a:srgbClr val="96D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62DA172C-EA86-1CBD-0945-F38929412D5E}"/>
              </a:ext>
            </a:extLst>
          </p:cNvPr>
          <p:cNvSpPr txBox="1"/>
          <p:nvPr/>
        </p:nvSpPr>
        <p:spPr>
          <a:xfrm>
            <a:off x="2362200" y="376445"/>
            <a:ext cx="7467600" cy="584775"/>
          </a:xfrm>
          <a:prstGeom prst="rect">
            <a:avLst/>
          </a:prstGeom>
          <a:noFill/>
        </p:spPr>
        <p:txBody>
          <a:bodyPr wrap="square">
            <a:spAutoFit/>
          </a:bodyPr>
          <a:lstStyle/>
          <a:p>
            <a:pPr algn="ctr"/>
            <a:r>
              <a:rPr lang="vi-VN" sz="3200" b="1" i="0" dirty="0">
                <a:solidFill>
                  <a:srgbClr val="FF0000"/>
                </a:solidFill>
                <a:effectLst/>
                <a:latin typeface="Montserrat Black" panose="00000A00000000000000" pitchFamily="2" charset="-93"/>
              </a:rPr>
              <a:t>Câu hỏi và bài tập</a:t>
            </a:r>
            <a:endParaRPr lang="vi-VN" sz="3200" dirty="0">
              <a:solidFill>
                <a:srgbClr val="FF0000"/>
              </a:solidFill>
              <a:latin typeface="Montserrat Black" panose="00000A00000000000000" pitchFamily="2" charset="-93"/>
            </a:endParaRPr>
          </a:p>
        </p:txBody>
      </p:sp>
      <p:grpSp>
        <p:nvGrpSpPr>
          <p:cNvPr id="18" name="Group 17">
            <a:extLst>
              <a:ext uri="{FF2B5EF4-FFF2-40B4-BE49-F238E27FC236}">
                <a16:creationId xmlns:a16="http://schemas.microsoft.com/office/drawing/2014/main" id="{3DEF6361-5997-FE92-E07D-98BBB017FCE7}"/>
              </a:ext>
            </a:extLst>
          </p:cNvPr>
          <p:cNvGrpSpPr/>
          <p:nvPr/>
        </p:nvGrpSpPr>
        <p:grpSpPr>
          <a:xfrm>
            <a:off x="1329131" y="1068926"/>
            <a:ext cx="9884927" cy="1327173"/>
            <a:chOff x="1329131" y="1068926"/>
            <a:chExt cx="9884927" cy="1327173"/>
          </a:xfrm>
        </p:grpSpPr>
        <p:grpSp>
          <p:nvGrpSpPr>
            <p:cNvPr id="10" name="Group 36">
              <a:extLst>
                <a:ext uri="{FF2B5EF4-FFF2-40B4-BE49-F238E27FC236}">
                  <a16:creationId xmlns:a16="http://schemas.microsoft.com/office/drawing/2014/main" id="{7C01AB41-20E2-B862-F340-1D4D58607D2E}"/>
                </a:ext>
              </a:extLst>
            </p:cNvPr>
            <p:cNvGrpSpPr/>
            <p:nvPr/>
          </p:nvGrpSpPr>
          <p:grpSpPr>
            <a:xfrm>
              <a:off x="1329131" y="1090008"/>
              <a:ext cx="9856429" cy="1306091"/>
              <a:chOff x="4476339" y="206725"/>
              <a:chExt cx="9814857" cy="1121762"/>
            </a:xfrm>
          </p:grpSpPr>
          <p:pic>
            <p:nvPicPr>
              <p:cNvPr id="11" name="Picture 13">
                <a:extLst>
                  <a:ext uri="{FF2B5EF4-FFF2-40B4-BE49-F238E27FC236}">
                    <a16:creationId xmlns:a16="http://schemas.microsoft.com/office/drawing/2014/main" id="{4F2B2069-6853-8B99-39C3-959AEC88F622}"/>
                  </a:ext>
                </a:extLst>
              </p:cNvPr>
              <p:cNvPicPr>
                <a:picLocks noChangeAspect="1"/>
              </p:cNvPicPr>
              <p:nvPr/>
            </p:nvPicPr>
            <p:blipFill>
              <a:blip r:embed="rId7">
                <a:lum/>
              </a:blip>
              <a:stretch>
                <a:fillRect/>
              </a:stretch>
            </p:blipFill>
            <p:spPr>
              <a:xfrm>
                <a:off x="4476339" y="206725"/>
                <a:ext cx="9814857" cy="1121762"/>
              </a:xfrm>
              <a:prstGeom prst="rect">
                <a:avLst/>
              </a:prstGeom>
            </p:spPr>
          </p:pic>
          <p:pic>
            <p:nvPicPr>
              <p:cNvPr id="13" name="Picture 35">
                <a:extLst>
                  <a:ext uri="{FF2B5EF4-FFF2-40B4-BE49-F238E27FC236}">
                    <a16:creationId xmlns:a16="http://schemas.microsoft.com/office/drawing/2014/main" id="{0ABCB0D4-B519-C8E3-EB16-AF2B6B58CCFF}"/>
                  </a:ext>
                </a:extLst>
              </p:cNvPr>
              <p:cNvPicPr>
                <a:picLocks noChangeAspect="1"/>
              </p:cNvPicPr>
              <p:nvPr/>
            </p:nvPicPr>
            <p:blipFill>
              <a:blip r:embed="rId8"/>
              <a:stretch>
                <a:fillRect/>
              </a:stretch>
            </p:blipFill>
            <p:spPr>
              <a:xfrm>
                <a:off x="4504717" y="206725"/>
                <a:ext cx="658391" cy="550225"/>
              </a:xfrm>
              <a:prstGeom prst="rect">
                <a:avLst/>
              </a:prstGeom>
            </p:spPr>
          </p:pic>
        </p:grpSp>
        <p:sp>
          <p:nvSpPr>
            <p:cNvPr id="16" name="TextBox 15">
              <a:extLst>
                <a:ext uri="{FF2B5EF4-FFF2-40B4-BE49-F238E27FC236}">
                  <a16:creationId xmlns:a16="http://schemas.microsoft.com/office/drawing/2014/main" id="{D7EA64C1-337B-769D-6160-7A9A5C25BEE6}"/>
                </a:ext>
              </a:extLst>
            </p:cNvPr>
            <p:cNvSpPr txBox="1"/>
            <p:nvPr/>
          </p:nvSpPr>
          <p:spPr>
            <a:xfrm>
              <a:off x="2117192" y="1068926"/>
              <a:ext cx="9096866" cy="1323439"/>
            </a:xfrm>
            <a:prstGeom prst="rect">
              <a:avLst/>
            </a:prstGeom>
            <a:noFill/>
          </p:spPr>
          <p:txBody>
            <a:bodyPr wrap="square">
              <a:spAutoFit/>
            </a:bodyPr>
            <a:lstStyle/>
            <a:p>
              <a:r>
                <a:rPr lang="en-GB"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vi-VN"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 và An trở thành bạn của nhau trong hoàn cảnh nào?</a:t>
              </a:r>
              <a:endParaRPr lang="vi-VN" sz="4000" b="1" dirty="0">
                <a:latin typeface="Calibri" panose="020F0502020204030204" pitchFamily="34" charset="0"/>
                <a:ea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F47B2045-3ADF-813B-7852-470A334A37D8}"/>
              </a:ext>
            </a:extLst>
          </p:cNvPr>
          <p:cNvSpPr txBox="1"/>
          <p:nvPr/>
        </p:nvSpPr>
        <p:spPr>
          <a:xfrm>
            <a:off x="1467368" y="2767011"/>
            <a:ext cx="9746690" cy="2308324"/>
          </a:xfrm>
          <a:prstGeom prst="rect">
            <a:avLst/>
          </a:prstGeom>
          <a:noFill/>
        </p:spPr>
        <p:txBody>
          <a:bodyPr wrap="square">
            <a:spAutoFit/>
          </a:bodyPr>
          <a:lstStyle/>
          <a:p>
            <a:r>
              <a:rPr lang="nl-NL" sz="3600" dirty="0">
                <a:effectLst/>
                <a:latin typeface="+mj-lt"/>
                <a:ea typeface="Calibri" panose="020F0502020204030204" pitchFamily="34" charset="0"/>
              </a:rPr>
              <a:t>Hai bạn quen nhau qua mục “Góc sáng tạo” của báo Thiếu niên Tiền phong vào năm trước, khi cả hai đều tham gia thi ý tưởng về chủ đề “Em yêu môi trường quê em”.</a:t>
            </a:r>
            <a:endParaRPr lang="vi-VN" sz="4800" dirty="0">
              <a:latin typeface="+mj-lt"/>
            </a:endParaRPr>
          </a:p>
        </p:txBody>
      </p:sp>
    </p:spTree>
    <p:extLst>
      <p:ext uri="{BB962C8B-B14F-4D97-AF65-F5344CB8AC3E}">
        <p14:creationId xmlns:p14="http://schemas.microsoft.com/office/powerpoint/2010/main" val="283089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282E1E1A-B7B0-FD46-CF3D-9CCA3A2EB0C0}"/>
              </a:ext>
            </a:extLst>
          </p:cNvPr>
          <p:cNvSpPr/>
          <p:nvPr/>
        </p:nvSpPr>
        <p:spPr>
          <a:xfrm>
            <a:off x="207390" y="235670"/>
            <a:ext cx="11756010" cy="5822230"/>
          </a:xfrm>
          <a:prstGeom prst="roundRect">
            <a:avLst/>
          </a:prstGeom>
          <a:solidFill>
            <a:schemeClr val="bg1"/>
          </a:solidFill>
          <a:ln>
            <a:solidFill>
              <a:srgbClr val="96D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62DA172C-EA86-1CBD-0945-F38929412D5E}"/>
              </a:ext>
            </a:extLst>
          </p:cNvPr>
          <p:cNvSpPr txBox="1"/>
          <p:nvPr/>
        </p:nvSpPr>
        <p:spPr>
          <a:xfrm>
            <a:off x="2362200" y="376445"/>
            <a:ext cx="7467600" cy="584775"/>
          </a:xfrm>
          <a:prstGeom prst="rect">
            <a:avLst/>
          </a:prstGeom>
          <a:noFill/>
        </p:spPr>
        <p:txBody>
          <a:bodyPr wrap="square">
            <a:spAutoFit/>
          </a:bodyPr>
          <a:lstStyle/>
          <a:p>
            <a:pPr algn="ctr"/>
            <a:r>
              <a:rPr lang="vi-VN" sz="3200" b="1" i="0">
                <a:solidFill>
                  <a:srgbClr val="FF0000"/>
                </a:solidFill>
                <a:effectLst/>
                <a:latin typeface="Montserrat Black" panose="00000A00000000000000" pitchFamily="2" charset="-93"/>
              </a:rPr>
              <a:t>Câu hỏi và bài tập</a:t>
            </a:r>
            <a:endParaRPr lang="vi-VN" sz="3200" dirty="0">
              <a:solidFill>
                <a:srgbClr val="FF0000"/>
              </a:solidFill>
              <a:latin typeface="Montserrat Black" panose="00000A00000000000000" pitchFamily="2" charset="-93"/>
            </a:endParaRPr>
          </a:p>
        </p:txBody>
      </p:sp>
      <p:grpSp>
        <p:nvGrpSpPr>
          <p:cNvPr id="18" name="Group 17">
            <a:extLst>
              <a:ext uri="{FF2B5EF4-FFF2-40B4-BE49-F238E27FC236}">
                <a16:creationId xmlns:a16="http://schemas.microsoft.com/office/drawing/2014/main" id="{3DEF6361-5997-FE92-E07D-98BBB017FCE7}"/>
              </a:ext>
            </a:extLst>
          </p:cNvPr>
          <p:cNvGrpSpPr/>
          <p:nvPr/>
        </p:nvGrpSpPr>
        <p:grpSpPr>
          <a:xfrm>
            <a:off x="1329131" y="1090008"/>
            <a:ext cx="9884927" cy="1306091"/>
            <a:chOff x="1329131" y="1090008"/>
            <a:chExt cx="9884927" cy="1306091"/>
          </a:xfrm>
        </p:grpSpPr>
        <p:grpSp>
          <p:nvGrpSpPr>
            <p:cNvPr id="10" name="Group 36">
              <a:extLst>
                <a:ext uri="{FF2B5EF4-FFF2-40B4-BE49-F238E27FC236}">
                  <a16:creationId xmlns:a16="http://schemas.microsoft.com/office/drawing/2014/main" id="{7C01AB41-20E2-B862-F340-1D4D58607D2E}"/>
                </a:ext>
              </a:extLst>
            </p:cNvPr>
            <p:cNvGrpSpPr/>
            <p:nvPr/>
          </p:nvGrpSpPr>
          <p:grpSpPr>
            <a:xfrm>
              <a:off x="1329131" y="1090008"/>
              <a:ext cx="9856429" cy="1306091"/>
              <a:chOff x="4476339" y="206725"/>
              <a:chExt cx="9814857" cy="1121762"/>
            </a:xfrm>
          </p:grpSpPr>
          <p:pic>
            <p:nvPicPr>
              <p:cNvPr id="11" name="Picture 13">
                <a:extLst>
                  <a:ext uri="{FF2B5EF4-FFF2-40B4-BE49-F238E27FC236}">
                    <a16:creationId xmlns:a16="http://schemas.microsoft.com/office/drawing/2014/main" id="{4F2B2069-6853-8B99-39C3-959AEC88F622}"/>
                  </a:ext>
                </a:extLst>
              </p:cNvPr>
              <p:cNvPicPr>
                <a:picLocks noChangeAspect="1"/>
              </p:cNvPicPr>
              <p:nvPr/>
            </p:nvPicPr>
            <p:blipFill>
              <a:blip r:embed="rId7">
                <a:lum/>
              </a:blip>
              <a:stretch>
                <a:fillRect/>
              </a:stretch>
            </p:blipFill>
            <p:spPr>
              <a:xfrm>
                <a:off x="4476339" y="206725"/>
                <a:ext cx="9814857" cy="1121762"/>
              </a:xfrm>
              <a:prstGeom prst="rect">
                <a:avLst/>
              </a:prstGeom>
            </p:spPr>
          </p:pic>
          <p:pic>
            <p:nvPicPr>
              <p:cNvPr id="13" name="Picture 35">
                <a:extLst>
                  <a:ext uri="{FF2B5EF4-FFF2-40B4-BE49-F238E27FC236}">
                    <a16:creationId xmlns:a16="http://schemas.microsoft.com/office/drawing/2014/main" id="{0ABCB0D4-B519-C8E3-EB16-AF2B6B58CCFF}"/>
                  </a:ext>
                </a:extLst>
              </p:cNvPr>
              <p:cNvPicPr>
                <a:picLocks noChangeAspect="1"/>
              </p:cNvPicPr>
              <p:nvPr/>
            </p:nvPicPr>
            <p:blipFill>
              <a:blip r:embed="rId8"/>
              <a:stretch>
                <a:fillRect/>
              </a:stretch>
            </p:blipFill>
            <p:spPr>
              <a:xfrm>
                <a:off x="4504717" y="206725"/>
                <a:ext cx="658391" cy="550225"/>
              </a:xfrm>
              <a:prstGeom prst="rect">
                <a:avLst/>
              </a:prstGeom>
            </p:spPr>
          </p:pic>
        </p:grpSp>
        <p:sp>
          <p:nvSpPr>
            <p:cNvPr id="16" name="TextBox 15">
              <a:extLst>
                <a:ext uri="{FF2B5EF4-FFF2-40B4-BE49-F238E27FC236}">
                  <a16:creationId xmlns:a16="http://schemas.microsoft.com/office/drawing/2014/main" id="{D7EA64C1-337B-769D-6160-7A9A5C25BEE6}"/>
                </a:ext>
              </a:extLst>
            </p:cNvPr>
            <p:cNvSpPr txBox="1"/>
            <p:nvPr/>
          </p:nvSpPr>
          <p:spPr>
            <a:xfrm>
              <a:off x="2117192" y="1101995"/>
              <a:ext cx="9096866" cy="1200329"/>
            </a:xfrm>
            <a:prstGeom prst="rect">
              <a:avLst/>
            </a:prstGeom>
            <a:noFill/>
          </p:spPr>
          <p:txBody>
            <a:bodyPr wrap="square">
              <a:spAutoFit/>
            </a:bodyPr>
            <a:lstStyle/>
            <a:p>
              <a:r>
                <a:rPr lang="en-GB" sz="3600" b="1" i="0" dirty="0">
                  <a:solidFill>
                    <a:srgbClr val="000000"/>
                  </a:solidFill>
                  <a:effectLst/>
                </a:rPr>
                <a:t>2. </a:t>
              </a:r>
              <a:r>
                <a:rPr lang="vi-VN" sz="3600" b="1" i="0" dirty="0">
                  <a:solidFill>
                    <a:srgbClr val="000000"/>
                  </a:solidFill>
                  <a:effectLst/>
                </a:rPr>
                <a:t>Đối với Nam, chuyến về thăm quê bạn có gì đặc biệt?</a:t>
              </a:r>
              <a:endParaRPr lang="vi-VN" sz="3600" b="1" dirty="0">
                <a:ea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F47B2045-3ADF-813B-7852-470A334A37D8}"/>
              </a:ext>
            </a:extLst>
          </p:cNvPr>
          <p:cNvSpPr txBox="1"/>
          <p:nvPr/>
        </p:nvSpPr>
        <p:spPr>
          <a:xfrm>
            <a:off x="1467368" y="2767011"/>
            <a:ext cx="9746690" cy="1668470"/>
          </a:xfrm>
          <a:prstGeom prst="rect">
            <a:avLst/>
          </a:prstGeom>
          <a:noFill/>
        </p:spPr>
        <p:txBody>
          <a:bodyPr wrap="square">
            <a:spAutoFit/>
          </a:bodyPr>
          <a:lstStyle/>
          <a:p>
            <a:pPr>
              <a:lnSpc>
                <a:spcPct val="150000"/>
              </a:lnSpc>
            </a:pPr>
            <a:r>
              <a:rPr lang="vi-VN" sz="3600" dirty="0">
                <a:effectLst/>
                <a:latin typeface="Calibri" panose="020F0502020204030204" pitchFamily="34" charset="0"/>
                <a:ea typeface="Calibri" panose="020F0502020204030204" pitchFamily="34" charset="0"/>
                <a:cs typeface="Calibri" panose="020F0502020204030204" pitchFamily="34" charset="0"/>
              </a:rPr>
              <a:t>Nam ở vùng đồi núi nên chuyến thăm quê An là lần đầu tiên Nam thấy biển.</a:t>
            </a:r>
          </a:p>
        </p:txBody>
      </p:sp>
    </p:spTree>
    <p:extLst>
      <p:ext uri="{BB962C8B-B14F-4D97-AF65-F5344CB8AC3E}">
        <p14:creationId xmlns:p14="http://schemas.microsoft.com/office/powerpoint/2010/main" val="54523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282E1E1A-B7B0-FD46-CF3D-9CCA3A2EB0C0}"/>
              </a:ext>
            </a:extLst>
          </p:cNvPr>
          <p:cNvSpPr/>
          <p:nvPr/>
        </p:nvSpPr>
        <p:spPr>
          <a:xfrm>
            <a:off x="207390" y="235670"/>
            <a:ext cx="11756010" cy="5822230"/>
          </a:xfrm>
          <a:prstGeom prst="roundRect">
            <a:avLst/>
          </a:prstGeom>
          <a:solidFill>
            <a:schemeClr val="bg1"/>
          </a:solidFill>
          <a:ln>
            <a:solidFill>
              <a:srgbClr val="96D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62DA172C-EA86-1CBD-0945-F38929412D5E}"/>
              </a:ext>
            </a:extLst>
          </p:cNvPr>
          <p:cNvSpPr txBox="1"/>
          <p:nvPr/>
        </p:nvSpPr>
        <p:spPr>
          <a:xfrm>
            <a:off x="2362200" y="376445"/>
            <a:ext cx="7467600" cy="584775"/>
          </a:xfrm>
          <a:prstGeom prst="rect">
            <a:avLst/>
          </a:prstGeom>
          <a:noFill/>
        </p:spPr>
        <p:txBody>
          <a:bodyPr wrap="square">
            <a:spAutoFit/>
          </a:bodyPr>
          <a:lstStyle/>
          <a:p>
            <a:pPr algn="ctr"/>
            <a:r>
              <a:rPr lang="vi-VN" sz="3200" b="1" i="0">
                <a:solidFill>
                  <a:srgbClr val="FF0000"/>
                </a:solidFill>
                <a:effectLst/>
                <a:latin typeface="Montserrat Black" panose="00000A00000000000000" pitchFamily="2" charset="-93"/>
              </a:rPr>
              <a:t>Câu hỏi và bài tập</a:t>
            </a:r>
            <a:endParaRPr lang="vi-VN" sz="3200" dirty="0">
              <a:solidFill>
                <a:srgbClr val="FF0000"/>
              </a:solidFill>
              <a:latin typeface="Montserrat Black" panose="00000A00000000000000" pitchFamily="2" charset="-93"/>
            </a:endParaRPr>
          </a:p>
        </p:txBody>
      </p:sp>
      <p:grpSp>
        <p:nvGrpSpPr>
          <p:cNvPr id="18" name="Group 17">
            <a:extLst>
              <a:ext uri="{FF2B5EF4-FFF2-40B4-BE49-F238E27FC236}">
                <a16:creationId xmlns:a16="http://schemas.microsoft.com/office/drawing/2014/main" id="{3DEF6361-5997-FE92-E07D-98BBB017FCE7}"/>
              </a:ext>
            </a:extLst>
          </p:cNvPr>
          <p:cNvGrpSpPr/>
          <p:nvPr/>
        </p:nvGrpSpPr>
        <p:grpSpPr>
          <a:xfrm>
            <a:off x="1329131" y="1090008"/>
            <a:ext cx="9856429" cy="1306091"/>
            <a:chOff x="1329131" y="1090008"/>
            <a:chExt cx="9856429" cy="1306091"/>
          </a:xfrm>
        </p:grpSpPr>
        <p:grpSp>
          <p:nvGrpSpPr>
            <p:cNvPr id="10" name="Group 36">
              <a:extLst>
                <a:ext uri="{FF2B5EF4-FFF2-40B4-BE49-F238E27FC236}">
                  <a16:creationId xmlns:a16="http://schemas.microsoft.com/office/drawing/2014/main" id="{7C01AB41-20E2-B862-F340-1D4D58607D2E}"/>
                </a:ext>
              </a:extLst>
            </p:cNvPr>
            <p:cNvGrpSpPr/>
            <p:nvPr/>
          </p:nvGrpSpPr>
          <p:grpSpPr>
            <a:xfrm>
              <a:off x="1329131" y="1090008"/>
              <a:ext cx="9856429" cy="1306091"/>
              <a:chOff x="4476339" y="206725"/>
              <a:chExt cx="9814857" cy="1121762"/>
            </a:xfrm>
          </p:grpSpPr>
          <p:pic>
            <p:nvPicPr>
              <p:cNvPr id="11" name="Picture 13">
                <a:extLst>
                  <a:ext uri="{FF2B5EF4-FFF2-40B4-BE49-F238E27FC236}">
                    <a16:creationId xmlns:a16="http://schemas.microsoft.com/office/drawing/2014/main" id="{4F2B2069-6853-8B99-39C3-959AEC88F622}"/>
                  </a:ext>
                </a:extLst>
              </p:cNvPr>
              <p:cNvPicPr>
                <a:picLocks noChangeAspect="1"/>
              </p:cNvPicPr>
              <p:nvPr/>
            </p:nvPicPr>
            <p:blipFill>
              <a:blip r:embed="rId7">
                <a:lum/>
              </a:blip>
              <a:stretch>
                <a:fillRect/>
              </a:stretch>
            </p:blipFill>
            <p:spPr>
              <a:xfrm>
                <a:off x="4476339" y="206725"/>
                <a:ext cx="9814857" cy="1121762"/>
              </a:xfrm>
              <a:prstGeom prst="rect">
                <a:avLst/>
              </a:prstGeom>
            </p:spPr>
          </p:pic>
          <p:pic>
            <p:nvPicPr>
              <p:cNvPr id="13" name="Picture 35">
                <a:extLst>
                  <a:ext uri="{FF2B5EF4-FFF2-40B4-BE49-F238E27FC236}">
                    <a16:creationId xmlns:a16="http://schemas.microsoft.com/office/drawing/2014/main" id="{0ABCB0D4-B519-C8E3-EB16-AF2B6B58CCFF}"/>
                  </a:ext>
                </a:extLst>
              </p:cNvPr>
              <p:cNvPicPr>
                <a:picLocks noChangeAspect="1"/>
              </p:cNvPicPr>
              <p:nvPr/>
            </p:nvPicPr>
            <p:blipFill>
              <a:blip r:embed="rId8"/>
              <a:stretch>
                <a:fillRect/>
              </a:stretch>
            </p:blipFill>
            <p:spPr>
              <a:xfrm>
                <a:off x="4504717" y="206725"/>
                <a:ext cx="658391" cy="550225"/>
              </a:xfrm>
              <a:prstGeom prst="rect">
                <a:avLst/>
              </a:prstGeom>
            </p:spPr>
          </p:pic>
        </p:grpSp>
        <p:sp>
          <p:nvSpPr>
            <p:cNvPr id="16" name="TextBox 15">
              <a:extLst>
                <a:ext uri="{FF2B5EF4-FFF2-40B4-BE49-F238E27FC236}">
                  <a16:creationId xmlns:a16="http://schemas.microsoft.com/office/drawing/2014/main" id="{D7EA64C1-337B-769D-6160-7A9A5C25BEE6}"/>
                </a:ext>
              </a:extLst>
            </p:cNvPr>
            <p:cNvSpPr txBox="1"/>
            <p:nvPr/>
          </p:nvSpPr>
          <p:spPr>
            <a:xfrm>
              <a:off x="2047307" y="1389110"/>
              <a:ext cx="9096866" cy="707886"/>
            </a:xfrm>
            <a:prstGeom prst="rect">
              <a:avLst/>
            </a:prstGeom>
            <a:noFill/>
          </p:spPr>
          <p:txBody>
            <a:bodyPr wrap="square">
              <a:spAutoFit/>
            </a:bodyPr>
            <a:lstStyle/>
            <a:p>
              <a:r>
                <a:rPr lang="en-GB"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vi-VN"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Mơ ước của hai bạn có gì giống nhau?</a:t>
              </a:r>
              <a:endParaRPr lang="vi-VN" sz="4000" b="1" dirty="0">
                <a:latin typeface="Calibri" panose="020F0502020204030204" pitchFamily="34" charset="0"/>
                <a:ea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F47B2045-3ADF-813B-7852-470A334A37D8}"/>
              </a:ext>
            </a:extLst>
          </p:cNvPr>
          <p:cNvSpPr txBox="1"/>
          <p:nvPr/>
        </p:nvSpPr>
        <p:spPr>
          <a:xfrm>
            <a:off x="1467368" y="2767011"/>
            <a:ext cx="9746690" cy="1668470"/>
          </a:xfrm>
          <a:prstGeom prst="rect">
            <a:avLst/>
          </a:prstGeom>
          <a:noFill/>
        </p:spPr>
        <p:txBody>
          <a:bodyPr wrap="square">
            <a:spAutoFit/>
          </a:bodyPr>
          <a:lstStyle/>
          <a:p>
            <a:pPr>
              <a:lnSpc>
                <a:spcPct val="150000"/>
              </a:lnSpc>
            </a:pPr>
            <a:r>
              <a:rPr lang="vi-VN" sz="3600" dirty="0">
                <a:effectLst/>
                <a:latin typeface="Calibri" panose="020F0502020204030204" pitchFamily="34" charset="0"/>
                <a:ea typeface="Calibri" panose="020F0502020204030204" pitchFamily="34" charset="0"/>
                <a:cs typeface="Calibri" panose="020F0502020204030204" pitchFamily="34" charset="0"/>
              </a:rPr>
              <a:t>Cả hai bạn đều mong muốn lớn lên sẽ góp sức xây dựng và bảo vệ quê hương.</a:t>
            </a:r>
          </a:p>
        </p:txBody>
      </p:sp>
    </p:spTree>
    <p:extLst>
      <p:ext uri="{BB962C8B-B14F-4D97-AF65-F5344CB8AC3E}">
        <p14:creationId xmlns:p14="http://schemas.microsoft.com/office/powerpoint/2010/main" val="61929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282E1E1A-B7B0-FD46-CF3D-9CCA3A2EB0C0}"/>
              </a:ext>
            </a:extLst>
          </p:cNvPr>
          <p:cNvSpPr/>
          <p:nvPr/>
        </p:nvSpPr>
        <p:spPr>
          <a:xfrm>
            <a:off x="207390" y="235670"/>
            <a:ext cx="11756010" cy="5822230"/>
          </a:xfrm>
          <a:prstGeom prst="roundRect">
            <a:avLst/>
          </a:prstGeom>
          <a:solidFill>
            <a:schemeClr val="bg1"/>
          </a:solidFill>
          <a:ln>
            <a:solidFill>
              <a:srgbClr val="96D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62DA172C-EA86-1CBD-0945-F38929412D5E}"/>
              </a:ext>
            </a:extLst>
          </p:cNvPr>
          <p:cNvSpPr txBox="1"/>
          <p:nvPr/>
        </p:nvSpPr>
        <p:spPr>
          <a:xfrm>
            <a:off x="2362200" y="376445"/>
            <a:ext cx="7467600" cy="584775"/>
          </a:xfrm>
          <a:prstGeom prst="rect">
            <a:avLst/>
          </a:prstGeom>
          <a:noFill/>
        </p:spPr>
        <p:txBody>
          <a:bodyPr wrap="square">
            <a:spAutoFit/>
          </a:bodyPr>
          <a:lstStyle/>
          <a:p>
            <a:pPr algn="ctr"/>
            <a:r>
              <a:rPr lang="vi-VN" sz="3200" b="1" i="0">
                <a:solidFill>
                  <a:srgbClr val="FF0000"/>
                </a:solidFill>
                <a:effectLst/>
                <a:latin typeface="Montserrat Black" panose="00000A00000000000000" pitchFamily="2" charset="-93"/>
              </a:rPr>
              <a:t>Câu hỏi và bài tập</a:t>
            </a:r>
            <a:endParaRPr lang="vi-VN" sz="3200" dirty="0">
              <a:solidFill>
                <a:srgbClr val="FF0000"/>
              </a:solidFill>
              <a:latin typeface="Montserrat Black" panose="00000A00000000000000" pitchFamily="2" charset="-93"/>
            </a:endParaRPr>
          </a:p>
        </p:txBody>
      </p:sp>
      <p:grpSp>
        <p:nvGrpSpPr>
          <p:cNvPr id="18" name="Group 17">
            <a:extLst>
              <a:ext uri="{FF2B5EF4-FFF2-40B4-BE49-F238E27FC236}">
                <a16:creationId xmlns:a16="http://schemas.microsoft.com/office/drawing/2014/main" id="{3DEF6361-5997-FE92-E07D-98BBB017FCE7}"/>
              </a:ext>
            </a:extLst>
          </p:cNvPr>
          <p:cNvGrpSpPr/>
          <p:nvPr/>
        </p:nvGrpSpPr>
        <p:grpSpPr>
          <a:xfrm>
            <a:off x="1329131" y="1090008"/>
            <a:ext cx="9856429" cy="1306091"/>
            <a:chOff x="1329131" y="1090008"/>
            <a:chExt cx="9856429" cy="1306091"/>
          </a:xfrm>
        </p:grpSpPr>
        <p:grpSp>
          <p:nvGrpSpPr>
            <p:cNvPr id="10" name="Group 36">
              <a:extLst>
                <a:ext uri="{FF2B5EF4-FFF2-40B4-BE49-F238E27FC236}">
                  <a16:creationId xmlns:a16="http://schemas.microsoft.com/office/drawing/2014/main" id="{7C01AB41-20E2-B862-F340-1D4D58607D2E}"/>
                </a:ext>
              </a:extLst>
            </p:cNvPr>
            <p:cNvGrpSpPr/>
            <p:nvPr/>
          </p:nvGrpSpPr>
          <p:grpSpPr>
            <a:xfrm>
              <a:off x="1329131" y="1090008"/>
              <a:ext cx="9856429" cy="1306091"/>
              <a:chOff x="4476339" y="206725"/>
              <a:chExt cx="9814857" cy="1121762"/>
            </a:xfrm>
          </p:grpSpPr>
          <p:pic>
            <p:nvPicPr>
              <p:cNvPr id="11" name="Picture 13">
                <a:extLst>
                  <a:ext uri="{FF2B5EF4-FFF2-40B4-BE49-F238E27FC236}">
                    <a16:creationId xmlns:a16="http://schemas.microsoft.com/office/drawing/2014/main" id="{4F2B2069-6853-8B99-39C3-959AEC88F622}"/>
                  </a:ext>
                </a:extLst>
              </p:cNvPr>
              <p:cNvPicPr>
                <a:picLocks noChangeAspect="1"/>
              </p:cNvPicPr>
              <p:nvPr/>
            </p:nvPicPr>
            <p:blipFill>
              <a:blip r:embed="rId7">
                <a:lum/>
              </a:blip>
              <a:stretch>
                <a:fillRect/>
              </a:stretch>
            </p:blipFill>
            <p:spPr>
              <a:xfrm>
                <a:off x="4476339" y="206725"/>
                <a:ext cx="9814857" cy="1121762"/>
              </a:xfrm>
              <a:prstGeom prst="rect">
                <a:avLst/>
              </a:prstGeom>
            </p:spPr>
          </p:pic>
          <p:pic>
            <p:nvPicPr>
              <p:cNvPr id="13" name="Picture 35">
                <a:extLst>
                  <a:ext uri="{FF2B5EF4-FFF2-40B4-BE49-F238E27FC236}">
                    <a16:creationId xmlns:a16="http://schemas.microsoft.com/office/drawing/2014/main" id="{0ABCB0D4-B519-C8E3-EB16-AF2B6B58CCFF}"/>
                  </a:ext>
                </a:extLst>
              </p:cNvPr>
              <p:cNvPicPr>
                <a:picLocks noChangeAspect="1"/>
              </p:cNvPicPr>
              <p:nvPr/>
            </p:nvPicPr>
            <p:blipFill>
              <a:blip r:embed="rId8"/>
              <a:stretch>
                <a:fillRect/>
              </a:stretch>
            </p:blipFill>
            <p:spPr>
              <a:xfrm>
                <a:off x="4533095" y="206725"/>
                <a:ext cx="658391" cy="550225"/>
              </a:xfrm>
              <a:prstGeom prst="rect">
                <a:avLst/>
              </a:prstGeom>
            </p:spPr>
          </p:pic>
        </p:grpSp>
        <p:sp>
          <p:nvSpPr>
            <p:cNvPr id="16" name="TextBox 15">
              <a:extLst>
                <a:ext uri="{FF2B5EF4-FFF2-40B4-BE49-F238E27FC236}">
                  <a16:creationId xmlns:a16="http://schemas.microsoft.com/office/drawing/2014/main" id="{D7EA64C1-337B-769D-6160-7A9A5C25BEE6}"/>
                </a:ext>
              </a:extLst>
            </p:cNvPr>
            <p:cNvSpPr txBox="1"/>
            <p:nvPr/>
          </p:nvSpPr>
          <p:spPr>
            <a:xfrm>
              <a:off x="2047307" y="1389110"/>
              <a:ext cx="9096866" cy="707886"/>
            </a:xfrm>
            <a:prstGeom prst="rect">
              <a:avLst/>
            </a:prstGeom>
            <a:noFill/>
          </p:spPr>
          <p:txBody>
            <a:bodyPr wrap="square">
              <a:spAutoFit/>
            </a:bodyPr>
            <a:lstStyle/>
            <a:p>
              <a:r>
                <a:rPr lang="en-GB"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vi-VN"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Tìm hai từ đồng nghĩa với </a:t>
              </a:r>
              <a:r>
                <a:rPr lang="vi-VN" sz="40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mơ ước</a:t>
              </a:r>
              <a:endPar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14" name="Picture 13">
            <a:extLst>
              <a:ext uri="{FF2B5EF4-FFF2-40B4-BE49-F238E27FC236}">
                <a16:creationId xmlns:a16="http://schemas.microsoft.com/office/drawing/2014/main" id="{F05FB96C-62E8-09FE-B997-A38F151CA2E8}"/>
              </a:ext>
            </a:extLst>
          </p:cNvPr>
          <p:cNvPicPr>
            <a:picLocks noChangeAspect="1"/>
          </p:cNvPicPr>
          <p:nvPr/>
        </p:nvPicPr>
        <p:blipFill>
          <a:blip r:embed="rId9"/>
          <a:stretch>
            <a:fillRect/>
          </a:stretch>
        </p:blipFill>
        <p:spPr>
          <a:xfrm>
            <a:off x="1100531" y="2172916"/>
            <a:ext cx="6720169" cy="4674134"/>
          </a:xfrm>
          <a:prstGeom prst="rect">
            <a:avLst/>
          </a:prstGeom>
        </p:spPr>
      </p:pic>
      <p:sp>
        <p:nvSpPr>
          <p:cNvPr id="19" name="TextBox 18">
            <a:extLst>
              <a:ext uri="{FF2B5EF4-FFF2-40B4-BE49-F238E27FC236}">
                <a16:creationId xmlns:a16="http://schemas.microsoft.com/office/drawing/2014/main" id="{90FFA335-A262-D367-010B-ED94B6A79ACC}"/>
              </a:ext>
            </a:extLst>
          </p:cNvPr>
          <p:cNvSpPr txBox="1"/>
          <p:nvPr/>
        </p:nvSpPr>
        <p:spPr>
          <a:xfrm>
            <a:off x="8442360" y="2711738"/>
            <a:ext cx="3082890" cy="1754326"/>
          </a:xfrm>
          <a:prstGeom prst="rect">
            <a:avLst/>
          </a:prstGeom>
          <a:noFill/>
        </p:spPr>
        <p:txBody>
          <a:bodyPr wrap="square">
            <a:spAutoFit/>
          </a:bodyPr>
          <a:lstStyle/>
          <a:p>
            <a:r>
              <a:rPr lang="nl-NL" sz="3600" i="1" dirty="0">
                <a:effectLst/>
                <a:latin typeface="+mj-lt"/>
                <a:ea typeface="Calibri" panose="020F0502020204030204" pitchFamily="34" charset="0"/>
              </a:rPr>
              <a:t>ước muốn, ước mơ, ước vọng, ước ao</a:t>
            </a:r>
            <a:r>
              <a:rPr lang="nl-NL" sz="3600" dirty="0">
                <a:effectLst/>
                <a:latin typeface="+mj-lt"/>
                <a:ea typeface="Calibri" panose="020F0502020204030204" pitchFamily="34" charset="0"/>
              </a:rPr>
              <a:t>,…</a:t>
            </a:r>
            <a:endParaRPr lang="vi-VN" sz="3600" dirty="0">
              <a:latin typeface="+mj-lt"/>
            </a:endParaRPr>
          </a:p>
        </p:txBody>
      </p:sp>
    </p:spTree>
    <p:extLst>
      <p:ext uri="{BB962C8B-B14F-4D97-AF65-F5344CB8AC3E}">
        <p14:creationId xmlns:p14="http://schemas.microsoft.com/office/powerpoint/2010/main" val="36538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572929" y="5175436"/>
            <a:ext cx="6668929" cy="2934799"/>
          </a:xfrm>
          <a:custGeom>
            <a:avLst/>
            <a:gdLst/>
            <a:ahLst/>
            <a:cxnLst/>
            <a:rect l="l" t="t" r="r" b="b"/>
            <a:pathLst>
              <a:path w="10003393" h="4402199">
                <a:moveTo>
                  <a:pt x="0" y="0"/>
                </a:moveTo>
                <a:lnTo>
                  <a:pt x="10003393" y="0"/>
                </a:lnTo>
                <a:lnTo>
                  <a:pt x="10003393" y="4402199"/>
                </a:lnTo>
                <a:lnTo>
                  <a:pt x="0" y="4402199"/>
                </a:lnTo>
                <a:lnTo>
                  <a:pt x="0" y="0"/>
                </a:lnTo>
                <a:close/>
              </a:path>
            </a:pathLst>
          </a:custGeom>
          <a:blipFill>
            <a:blip r:embed="rId3"/>
            <a:stretch>
              <a:fillRect l="-4497" r="-449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flipH="1">
            <a:off x="10195385" y="3920399"/>
            <a:ext cx="2950151" cy="1760783"/>
          </a:xfrm>
          <a:custGeom>
            <a:avLst/>
            <a:gdLst/>
            <a:ahLst/>
            <a:cxnLst/>
            <a:rect l="l" t="t" r="r" b="b"/>
            <a:pathLst>
              <a:path w="4425227" h="2641174">
                <a:moveTo>
                  <a:pt x="4425227" y="0"/>
                </a:moveTo>
                <a:lnTo>
                  <a:pt x="0" y="0"/>
                </a:lnTo>
                <a:lnTo>
                  <a:pt x="0" y="2641174"/>
                </a:lnTo>
                <a:lnTo>
                  <a:pt x="4425227" y="2641174"/>
                </a:lnTo>
                <a:lnTo>
                  <a:pt x="4425227"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flipH="1">
            <a:off x="6096000" y="5175436"/>
            <a:ext cx="6668929" cy="2934799"/>
          </a:xfrm>
          <a:custGeom>
            <a:avLst/>
            <a:gdLst/>
            <a:ahLst/>
            <a:cxnLst/>
            <a:rect l="l" t="t" r="r" b="b"/>
            <a:pathLst>
              <a:path w="10003393" h="4402199">
                <a:moveTo>
                  <a:pt x="10003393" y="0"/>
                </a:moveTo>
                <a:lnTo>
                  <a:pt x="0" y="0"/>
                </a:lnTo>
                <a:lnTo>
                  <a:pt x="0" y="4402199"/>
                </a:lnTo>
                <a:lnTo>
                  <a:pt x="10003393" y="4402199"/>
                </a:lnTo>
                <a:lnTo>
                  <a:pt x="10003393" y="0"/>
                </a:lnTo>
                <a:close/>
              </a:path>
            </a:pathLst>
          </a:custGeom>
          <a:blipFill>
            <a:blip r:embed="rId3"/>
            <a:stretch>
              <a:fillRect l="-4497" r="-449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flipH="1">
            <a:off x="7158155" y="376445"/>
            <a:ext cx="5770985" cy="2741218"/>
          </a:xfrm>
          <a:custGeom>
            <a:avLst/>
            <a:gdLst/>
            <a:ahLst/>
            <a:cxnLst/>
            <a:rect l="l" t="t" r="r" b="b"/>
            <a:pathLst>
              <a:path w="8656478" h="4111827">
                <a:moveTo>
                  <a:pt x="8656477" y="0"/>
                </a:moveTo>
                <a:lnTo>
                  <a:pt x="0" y="0"/>
                </a:lnTo>
                <a:lnTo>
                  <a:pt x="0" y="4111827"/>
                </a:lnTo>
                <a:lnTo>
                  <a:pt x="8656477" y="4111827"/>
                </a:lnTo>
                <a:lnTo>
                  <a:pt x="8656477" y="0"/>
                </a:lnTo>
                <a:close/>
              </a:path>
            </a:pathLst>
          </a:custGeom>
          <a:blipFill>
            <a:blip r:embed="rId5">
              <a:alphaModFix amt="35000"/>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790173" y="4754885"/>
            <a:ext cx="4749359" cy="2834630"/>
          </a:xfrm>
          <a:custGeom>
            <a:avLst/>
            <a:gdLst/>
            <a:ahLst/>
            <a:cxnLst/>
            <a:rect l="l" t="t" r="r" b="b"/>
            <a:pathLst>
              <a:path w="7124038" h="4251945">
                <a:moveTo>
                  <a:pt x="0" y="0"/>
                </a:moveTo>
                <a:lnTo>
                  <a:pt x="7124038" y="0"/>
                </a:lnTo>
                <a:lnTo>
                  <a:pt x="7124038" y="4251946"/>
                </a:lnTo>
                <a:lnTo>
                  <a:pt x="0" y="4251946"/>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1927421" y="3804091"/>
            <a:ext cx="892283" cy="996699"/>
          </a:xfrm>
          <a:custGeom>
            <a:avLst/>
            <a:gdLst/>
            <a:ahLst/>
            <a:cxnLst/>
            <a:rect l="l" t="t" r="r" b="b"/>
            <a:pathLst>
              <a:path w="1338425" h="1495049">
                <a:moveTo>
                  <a:pt x="0" y="0"/>
                </a:moveTo>
                <a:lnTo>
                  <a:pt x="1338424" y="0"/>
                </a:lnTo>
                <a:lnTo>
                  <a:pt x="1338424" y="1495049"/>
                </a:lnTo>
                <a:lnTo>
                  <a:pt x="0" y="1495049"/>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a:off x="5150053" y="1020633"/>
            <a:ext cx="892283" cy="996699"/>
          </a:xfrm>
          <a:custGeom>
            <a:avLst/>
            <a:gdLst/>
            <a:ahLst/>
            <a:cxnLst/>
            <a:rect l="l" t="t" r="r" b="b"/>
            <a:pathLst>
              <a:path w="1338425" h="1495049">
                <a:moveTo>
                  <a:pt x="0" y="0"/>
                </a:moveTo>
                <a:lnTo>
                  <a:pt x="1338425" y="0"/>
                </a:lnTo>
                <a:lnTo>
                  <a:pt x="1338425" y="1495049"/>
                </a:lnTo>
                <a:lnTo>
                  <a:pt x="0" y="1495049"/>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5">
            <a:extLst>
              <a:ext uri="{FF2B5EF4-FFF2-40B4-BE49-F238E27FC236}">
                <a16:creationId xmlns:a16="http://schemas.microsoft.com/office/drawing/2014/main" id="{CADAA15C-E555-2C7E-EEF7-6B3B8091C120}"/>
              </a:ext>
            </a:extLst>
          </p:cNvPr>
          <p:cNvSpPr/>
          <p:nvPr/>
        </p:nvSpPr>
        <p:spPr>
          <a:xfrm>
            <a:off x="2831088" y="641673"/>
            <a:ext cx="7424912" cy="4540527"/>
          </a:xfrm>
          <a:custGeom>
            <a:avLst/>
            <a:gdLst/>
            <a:ahLst/>
            <a:cxnLst/>
            <a:rect l="l" t="t" r="r" b="b"/>
            <a:pathLst>
              <a:path w="1835837" h="1414359">
                <a:moveTo>
                  <a:pt x="0" y="0"/>
                </a:moveTo>
                <a:lnTo>
                  <a:pt x="1835837" y="0"/>
                </a:lnTo>
                <a:lnTo>
                  <a:pt x="1835837" y="1414359"/>
                </a:lnTo>
                <a:lnTo>
                  <a:pt x="0" y="14143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3">
            <a:extLst>
              <a:ext uri="{FF2B5EF4-FFF2-40B4-BE49-F238E27FC236}">
                <a16:creationId xmlns:a16="http://schemas.microsoft.com/office/drawing/2014/main" id="{273299E0-4CB8-1A5C-C31F-111DF6B0CD69}"/>
              </a:ext>
            </a:extLst>
          </p:cNvPr>
          <p:cNvSpPr/>
          <p:nvPr/>
        </p:nvSpPr>
        <p:spPr>
          <a:xfrm>
            <a:off x="236345" y="2016925"/>
            <a:ext cx="4018621" cy="5514402"/>
          </a:xfrm>
          <a:custGeom>
            <a:avLst/>
            <a:gdLst/>
            <a:ahLst/>
            <a:cxnLst/>
            <a:rect l="l" t="t" r="r" b="b"/>
            <a:pathLst>
              <a:path w="4018621" h="5514402">
                <a:moveTo>
                  <a:pt x="0" y="0"/>
                </a:moveTo>
                <a:lnTo>
                  <a:pt x="4018621" y="0"/>
                </a:lnTo>
                <a:lnTo>
                  <a:pt x="4018621" y="5514402"/>
                </a:lnTo>
                <a:lnTo>
                  <a:pt x="0" y="5514402"/>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DBC60808-A530-DE80-B267-5456CFCC887D}"/>
              </a:ext>
            </a:extLst>
          </p:cNvPr>
          <p:cNvSpPr txBox="1"/>
          <p:nvPr/>
        </p:nvSpPr>
        <p:spPr>
          <a:xfrm>
            <a:off x="3678707" y="1949371"/>
            <a:ext cx="5331951"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Tạm</a:t>
            </a:r>
            <a:r>
              <a:rPr kumimoji="0" lang="en-GB" sz="4800" b="1" i="0" u="none" strike="noStrike" kern="1200" cap="none" spc="0" normalizeH="0" baseline="0" noProof="0" dirty="0">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 </a:t>
            </a:r>
            <a:r>
              <a:rPr kumimoji="0" lang="en-GB" sz="4800" b="1" i="0" u="none" strike="noStrike" kern="1200" cap="none" spc="0" normalizeH="0" baseline="0" noProof="0" dirty="0" err="1">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biệt</a:t>
            </a:r>
            <a:r>
              <a:rPr kumimoji="0" lang="en-GB" sz="4800" b="1" i="0" u="none" strike="noStrike" kern="1200" cap="none" spc="0" normalizeH="0" baseline="0" noProof="0" dirty="0">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 </a:t>
            </a:r>
            <a:r>
              <a:rPr kumimoji="0" lang="en-GB" sz="4800" b="1" i="0" u="none" strike="noStrike" kern="1200" cap="none" spc="0" normalizeH="0" baseline="0" noProof="0" dirty="0" err="1">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và</a:t>
            </a:r>
            <a:r>
              <a:rPr kumimoji="0" lang="en-GB" sz="4800" b="1" i="0" u="none" strike="noStrike" kern="1200" cap="none" spc="0" normalizeH="0" baseline="0" noProof="0" dirty="0">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 </a:t>
            </a:r>
            <a:r>
              <a:rPr kumimoji="0" lang="en-GB" sz="4800" b="1" i="0" u="none" strike="noStrike" kern="1200" cap="none" spc="0" normalizeH="0" baseline="0" noProof="0" dirty="0" err="1">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hẹn</a:t>
            </a:r>
            <a:r>
              <a:rPr kumimoji="0" lang="en-GB" sz="4800" b="1" i="0" u="none" strike="noStrike" kern="1200" cap="none" spc="0" normalizeH="0" baseline="0" noProof="0" dirty="0">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 </a:t>
            </a:r>
            <a:r>
              <a:rPr kumimoji="0" lang="en-GB" sz="4800" b="1" i="0" u="none" strike="noStrike" kern="1200" cap="none" spc="0" normalizeH="0" baseline="0" noProof="0" dirty="0" err="1">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gặp</a:t>
            </a:r>
            <a:r>
              <a:rPr kumimoji="0" lang="en-GB" sz="4800" b="1" i="0" u="none" strike="noStrike" kern="1200" cap="none" spc="0" normalizeH="0" baseline="0" noProof="0" dirty="0">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 </a:t>
            </a:r>
            <a:r>
              <a:rPr kumimoji="0" lang="en-GB" sz="4800" b="1" i="0" u="none" strike="noStrike" kern="1200" cap="none" spc="0" normalizeH="0" baseline="0" noProof="0" dirty="0" err="1">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lại</a:t>
            </a:r>
            <a:r>
              <a:rPr kumimoji="0" lang="en-GB" sz="4800" b="1" i="0" u="none" strike="noStrike" kern="1200" cap="none" spc="0" normalizeH="0" baseline="0" noProof="0" dirty="0">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rPr>
              <a:t>!</a:t>
            </a:r>
            <a:endParaRPr kumimoji="0" lang="vi-VN" sz="4800" b="0" i="0" u="none" strike="noStrike" kern="1200" cap="none" spc="0" normalizeH="0" baseline="0" noProof="0" dirty="0">
              <a:ln>
                <a:noFill/>
              </a:ln>
              <a:solidFill>
                <a:schemeClr val="tx2">
                  <a:lumMod val="60000"/>
                  <a:lumOff val="40000"/>
                </a:schemeClr>
              </a:solidFill>
              <a:effectLst/>
              <a:uLnTx/>
              <a:uFillTx/>
              <a:latin typeface="Montserrat Black" panose="00000A00000000000000" pitchFamily="2" charset="-93"/>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817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521</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Montserrat Black</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 THI YEN NHI</dc:creator>
  <cp:lastModifiedBy>Van Thuyen NGUYEN</cp:lastModifiedBy>
  <cp:revision>2</cp:revision>
  <dcterms:created xsi:type="dcterms:W3CDTF">2024-10-01T16:40:25Z</dcterms:created>
  <dcterms:modified xsi:type="dcterms:W3CDTF">2024-11-11T15:08:52Z</dcterms:modified>
</cp:coreProperties>
</file>