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5" r:id="rId3"/>
    <p:sldId id="343" r:id="rId4"/>
    <p:sldId id="307" r:id="rId5"/>
    <p:sldId id="336" r:id="rId6"/>
    <p:sldId id="337" r:id="rId7"/>
    <p:sldId id="328" r:id="rId8"/>
    <p:sldId id="329" r:id="rId9"/>
    <p:sldId id="338" r:id="rId10"/>
    <p:sldId id="339" r:id="rId11"/>
    <p:sldId id="344" r:id="rId12"/>
    <p:sldId id="330" r:id="rId13"/>
    <p:sldId id="340" r:id="rId14"/>
    <p:sldId id="331" r:id="rId15"/>
    <p:sldId id="341" r:id="rId16"/>
    <p:sldId id="318" r:id="rId17"/>
    <p:sldId id="342" r:id="rId18"/>
  </p:sldIdLst>
  <p:sldSz cx="12192000" cy="6858000"/>
  <p:notesSz cx="6858000" cy="9144000"/>
  <p:custDataLst>
    <p:tags r:id="rId2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DCF"/>
    <a:srgbClr val="FDDD82"/>
    <a:srgbClr val="F7EE79"/>
    <a:srgbClr val="FB1D12"/>
    <a:srgbClr val="93DCFB"/>
    <a:srgbClr val="4FAC53"/>
    <a:srgbClr val="DC1388"/>
    <a:srgbClr val="D95BAF"/>
    <a:srgbClr val="D9EAEE"/>
    <a:srgbClr val="FC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5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/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tags" Target="../tags/tag11.xml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tags" Target="../tags/tag12.xml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tags" Target="../tags/tag13.xml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14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tags" Target="../tags/tag2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tags" Target="../tags/tag3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1.xml"/><Relationship Id="rId4" Type="http://schemas.openxmlformats.org/officeDocument/2006/relationships/tags" Target="../tags/tag5.xml"/><Relationship Id="rId3" Type="http://schemas.openxmlformats.org/officeDocument/2006/relationships/image" Target="../media/image6.jpe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tags" Target="../tags/tag7.xml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tags" Target="../tags/tag8.xml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542192" y="206880"/>
              <a:ext cx="2190751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7030A0"/>
                  </a:solidFill>
                  <a:latin typeface="Times New Roman" panose="02020603050405020304" charset="0"/>
                  <a:cs typeface="Times New Roman" panose="02020603050405020304" charset="0"/>
                </a:rPr>
                <a:t>CHỦ ĐỀ </a:t>
              </a:r>
              <a:r>
                <a:rPr lang="en-US" sz="2800" b="1" dirty="0">
                  <a:solidFill>
                    <a:srgbClr val="7030A0"/>
                  </a:solidFill>
                  <a:latin typeface="Times New Roman" panose="02020603050405020304" charset="0"/>
                  <a:cs typeface="Times New Roman" panose="02020603050405020304" charset="0"/>
                </a:rPr>
                <a:t>14</a:t>
              </a:r>
              <a:endParaRPr lang="vi-VN" sz="28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72460" y="317500"/>
            <a:ext cx="55168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CUỐI NĂM</a:t>
            </a:r>
            <a:endParaRPr lang="vi-VN" sz="3600" dirty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8711" y="2501919"/>
            <a:ext cx="9035459" cy="19742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BÀI </a:t>
            </a:r>
            <a:r>
              <a:rPr lang="en-US" sz="54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72</a:t>
            </a:r>
            <a:endParaRPr lang="vi-VN" sz="5400" b="1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ÔN TẬP </a:t>
            </a:r>
            <a:r>
              <a:rPr lang="en-US" sz="48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HÌNH HỌC</a:t>
            </a:r>
            <a:endParaRPr lang="vi-VN" sz="4800" b="1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3439" y="3073138"/>
            <a:ext cx="500126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6600" b="1" dirty="0">
                <a:latin typeface="Times New Roman" panose="02020603050405020304" charset="0"/>
                <a:cs typeface="Times New Roman" panose="02020603050405020304" charset="0"/>
              </a:rPr>
              <a:t>LUYỆN TẬP</a:t>
            </a:r>
            <a:endParaRPr lang="vi-VN" altLang="en-US" sz="6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02796" y="73205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240118" y="478761"/>
            <a:ext cx="10022734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thước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vạch</a:t>
            </a:r>
            <a:r>
              <a:rPr lang="en-US" sz="2800" dirty="0"/>
              <a:t> chia </a:t>
            </a:r>
            <a:r>
              <a:rPr lang="en-US" sz="2800" dirty="0" err="1"/>
              <a:t>xăng-ti-mét</a:t>
            </a:r>
            <a:r>
              <a:rPr lang="en-US" sz="2800" dirty="0"/>
              <a:t>,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AB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BC. Sau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AC </a:t>
            </a:r>
            <a:r>
              <a:rPr lang="en-US" sz="2800" dirty="0" err="1"/>
              <a:t>là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xăng-ti-mét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1971004" y="2728589"/>
            <a:ext cx="8132257" cy="1653867"/>
            <a:chOff x="1971004" y="2728589"/>
            <a:chExt cx="8132257" cy="1653867"/>
          </a:xfrm>
        </p:grpSpPr>
        <p:sp>
          <p:nvSpPr>
            <p:cNvPr id="34" name="TextBox 33"/>
            <p:cNvSpPr txBox="1"/>
            <p:nvPr/>
          </p:nvSpPr>
          <p:spPr>
            <a:xfrm>
              <a:off x="7251663" y="2728589"/>
              <a:ext cx="423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</a:t>
              </a:r>
              <a:endParaRPr lang="vi-VN" sz="28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679747" y="2728589"/>
              <a:ext cx="423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</a:t>
              </a:r>
              <a:endParaRPr lang="vi-VN" sz="2800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182761" y="3200400"/>
              <a:ext cx="761016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971004" y="27285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  <a:endParaRPr lang="vi-VN" sz="2800" dirty="0"/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2136133" y="3168569"/>
              <a:ext cx="93255" cy="7322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7416793" y="3153772"/>
              <a:ext cx="93255" cy="93255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Connector 32"/>
            <p:cNvSpPr/>
            <p:nvPr/>
          </p:nvSpPr>
          <p:spPr>
            <a:xfrm>
              <a:off x="9746301" y="3153772"/>
              <a:ext cx="93255" cy="93255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Brace 35"/>
            <p:cNvSpPr/>
            <p:nvPr/>
          </p:nvSpPr>
          <p:spPr>
            <a:xfrm rot="5400000">
              <a:off x="5769951" y="-299359"/>
              <a:ext cx="435790" cy="7610169"/>
            </a:xfrm>
            <a:prstGeom prst="rightBrace">
              <a:avLst>
                <a:gd name="adj1" fmla="val 87018"/>
                <a:gd name="adj2" fmla="val 50000"/>
              </a:avLst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5602656" y="3723621"/>
              <a:ext cx="1297657" cy="658835"/>
              <a:chOff x="1480998" y="4066745"/>
              <a:chExt cx="1297657" cy="658835"/>
            </a:xfrm>
          </p:grpSpPr>
          <p:sp>
            <p:nvSpPr>
              <p:cNvPr id="37" name="Rectangle: Rounded Corners 36"/>
              <p:cNvSpPr/>
              <p:nvPr/>
            </p:nvSpPr>
            <p:spPr>
              <a:xfrm>
                <a:off x="1480998" y="4251216"/>
                <a:ext cx="490006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?</a:t>
                </a:r>
                <a:endParaRPr lang="vi-VN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967196" y="4066745"/>
                <a:ext cx="811459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/>
                  <a:t>cm</a:t>
                </a:r>
                <a:endParaRPr lang="vi-VN" sz="2800" dirty="0"/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2785674" y="4427743"/>
            <a:ext cx="5633963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đoạn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thẳng</a:t>
            </a:r>
            <a:r>
              <a:rPr lang="en-US" sz="2800" dirty="0">
                <a:solidFill>
                  <a:srgbClr val="FF0000"/>
                </a:solidFill>
              </a:rPr>
              <a:t> AB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…… cm</a:t>
            </a:r>
            <a:endParaRPr lang="en-US" sz="28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đoạn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thẳng</a:t>
            </a:r>
            <a:r>
              <a:rPr lang="en-US" sz="2800" dirty="0">
                <a:solidFill>
                  <a:srgbClr val="FF0000"/>
                </a:solidFill>
              </a:rPr>
              <a:t> BC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…… cm</a:t>
            </a:r>
            <a:endParaRPr lang="en-US" sz="28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đoạn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thẳng</a:t>
            </a:r>
            <a:r>
              <a:rPr lang="en-US" sz="2800" dirty="0">
                <a:solidFill>
                  <a:srgbClr val="FF0000"/>
                </a:solidFill>
              </a:rPr>
              <a:t> AC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…… cm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/>
      <p:bldP spid="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12496" y="521747"/>
            <a:ext cx="8784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khúc</a:t>
            </a:r>
            <a:r>
              <a:rPr lang="en-US" sz="2800" dirty="0"/>
              <a:t> ABC, BCD </a:t>
            </a:r>
            <a:r>
              <a:rPr lang="en-US" sz="2800" dirty="0" err="1"/>
              <a:t>và</a:t>
            </a:r>
            <a:r>
              <a:rPr lang="en-US" sz="2800" dirty="0"/>
              <a:t> ABCD.</a:t>
            </a:r>
            <a:endParaRPr lang="vi-VN" sz="28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2129682" y="1222777"/>
            <a:ext cx="7490507" cy="1529620"/>
            <a:chOff x="1665225" y="2075795"/>
            <a:chExt cx="7490507" cy="1529620"/>
          </a:xfrm>
        </p:grpSpPr>
        <p:grpSp>
          <p:nvGrpSpPr>
            <p:cNvPr id="21" name="Group 20"/>
            <p:cNvGrpSpPr/>
            <p:nvPr/>
          </p:nvGrpSpPr>
          <p:grpSpPr>
            <a:xfrm>
              <a:off x="1665225" y="2075795"/>
              <a:ext cx="7490507" cy="1399832"/>
              <a:chOff x="1665225" y="2075795"/>
              <a:chExt cx="7490507" cy="1399832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057400" y="2590800"/>
                <a:ext cx="6886575" cy="838200"/>
                <a:chOff x="2057400" y="2590800"/>
                <a:chExt cx="6886575" cy="838200"/>
              </a:xfrm>
            </p:grpSpPr>
            <p:cxnSp>
              <p:nvCxnSpPr>
                <p:cNvPr id="7" name="Straight Connector 6"/>
                <p:cNvCxnSpPr/>
                <p:nvPr/>
              </p:nvCxnSpPr>
              <p:spPr>
                <a:xfrm flipV="1">
                  <a:off x="2057400" y="2590800"/>
                  <a:ext cx="2933700" cy="838200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6567261" y="2797629"/>
                  <a:ext cx="2376714" cy="631371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4991100" y="2590801"/>
                  <a:ext cx="1569357" cy="838199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/>
              <p:cNvSpPr txBox="1"/>
              <p:nvPr/>
            </p:nvSpPr>
            <p:spPr>
              <a:xfrm>
                <a:off x="4772539" y="2075795"/>
                <a:ext cx="423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</a:t>
                </a:r>
                <a:endParaRPr lang="vi-VN" sz="28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364802" y="2905780"/>
                <a:ext cx="423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</a:t>
                </a:r>
                <a:endParaRPr lang="vi-VN" sz="28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65225" y="2905780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  <a:endParaRPr lang="vi-VN" sz="28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732218" y="2274409"/>
                <a:ext cx="423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</a:t>
                </a:r>
                <a:endParaRPr lang="vi-VN" sz="2800" dirty="0"/>
              </a:p>
            </p:txBody>
          </p:sp>
          <p:sp>
            <p:nvSpPr>
              <p:cNvPr id="17" name="Flowchart: Connector 16"/>
              <p:cNvSpPr/>
              <p:nvPr/>
            </p:nvSpPr>
            <p:spPr>
              <a:xfrm>
                <a:off x="8897347" y="2751001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Connector 17"/>
              <p:cNvSpPr/>
              <p:nvPr/>
            </p:nvSpPr>
            <p:spPr>
              <a:xfrm>
                <a:off x="6513829" y="3382372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Connector 18"/>
              <p:cNvSpPr/>
              <p:nvPr/>
            </p:nvSpPr>
            <p:spPr>
              <a:xfrm>
                <a:off x="4944472" y="2567031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Connector 19"/>
              <p:cNvSpPr/>
              <p:nvPr/>
            </p:nvSpPr>
            <p:spPr>
              <a:xfrm>
                <a:off x="1987459" y="3382372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525959" y="2476339"/>
              <a:ext cx="11641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18 cm</a:t>
              </a:r>
              <a:endParaRPr lang="en-US" sz="2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87067" y="2511884"/>
              <a:ext cx="9637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9 cm</a:t>
              </a:r>
              <a:endParaRPr lang="en-US" sz="2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28994" y="3082195"/>
              <a:ext cx="11641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14 cm</a:t>
              </a:r>
              <a:endParaRPr lang="en-US" sz="2800" dirty="0"/>
            </a:p>
          </p:txBody>
        </p:sp>
      </p:grpSp>
      <p:sp>
        <p:nvSpPr>
          <p:cNvPr id="26" name="Rectangle: Rounded Corners 25"/>
          <p:cNvSpPr/>
          <p:nvPr/>
        </p:nvSpPr>
        <p:spPr>
          <a:xfrm>
            <a:off x="1093834" y="2952406"/>
            <a:ext cx="9673012" cy="3253140"/>
          </a:xfrm>
          <a:prstGeom prst="roundRect">
            <a:avLst/>
          </a:prstGeom>
          <a:solidFill>
            <a:srgbClr val="C4EBF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567256" y="3228989"/>
            <a:ext cx="9057487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gấp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khúc</a:t>
            </a:r>
            <a:r>
              <a:rPr lang="en-US" sz="2800" dirty="0">
                <a:solidFill>
                  <a:srgbClr val="FF0000"/>
                </a:solidFill>
              </a:rPr>
              <a:t> ABC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 18 + 9 = 27 (cm)</a:t>
            </a:r>
            <a:endParaRPr lang="en-US" sz="2800" dirty="0">
              <a:solidFill>
                <a:srgbClr val="FF0000"/>
              </a:solidFill>
            </a:endParaRPr>
          </a:p>
          <a:p>
            <a:pPr algn="just">
              <a:lnSpc>
                <a:spcPct val="20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gấp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khúc</a:t>
            </a:r>
            <a:r>
              <a:rPr lang="en-US" sz="2800" dirty="0">
                <a:solidFill>
                  <a:srgbClr val="FF0000"/>
                </a:solidFill>
              </a:rPr>
              <a:t> BCD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 9 + 14 = 23 (cm)</a:t>
            </a:r>
            <a:endParaRPr lang="en-US" sz="2800" dirty="0">
              <a:solidFill>
                <a:srgbClr val="FF0000"/>
              </a:solidFill>
            </a:endParaRPr>
          </a:p>
          <a:p>
            <a:pPr algn="just">
              <a:lnSpc>
                <a:spcPct val="20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gấp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khúc</a:t>
            </a:r>
            <a:r>
              <a:rPr lang="en-US" sz="2800" dirty="0">
                <a:solidFill>
                  <a:srgbClr val="FF0000"/>
                </a:solidFill>
              </a:rPr>
              <a:t> ABCD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18 + 9 +14 = 41 (cm)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6" grpId="0" animBg="1"/>
      <p:bldP spid="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94298" y="5217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97034" y="266571"/>
            <a:ext cx="10004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 </a:t>
            </a:r>
            <a:r>
              <a:rPr lang="en-US" sz="2800" dirty="0" err="1"/>
              <a:t>ốc</a:t>
            </a:r>
            <a:r>
              <a:rPr lang="en-US" sz="2800" dirty="0"/>
              <a:t> </a:t>
            </a:r>
            <a:r>
              <a:rPr lang="en-US" sz="2800" dirty="0" err="1"/>
              <a:t>sên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tới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khúc</a:t>
            </a:r>
            <a:r>
              <a:rPr lang="en-US" sz="2800" dirty="0"/>
              <a:t> MAN </a:t>
            </a:r>
            <a:r>
              <a:rPr lang="en-US" sz="2800" dirty="0" err="1"/>
              <a:t>hoặc</a:t>
            </a:r>
            <a:r>
              <a:rPr lang="en-US" sz="2800" dirty="0"/>
              <a:t> MBN.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ốc</a:t>
            </a:r>
            <a:r>
              <a:rPr lang="en-US" sz="2800" dirty="0"/>
              <a:t> </a:t>
            </a:r>
            <a:r>
              <a:rPr lang="en-US" sz="2800" dirty="0" err="1"/>
              <a:t>sên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xăng-ti-mét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2476"/>
          <a:stretch>
            <a:fillRect/>
          </a:stretch>
        </p:blipFill>
        <p:spPr>
          <a:xfrm>
            <a:off x="1012959" y="1944913"/>
            <a:ext cx="9270943" cy="3657602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94298" y="5217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97034" y="266571"/>
            <a:ext cx="10004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 </a:t>
            </a:r>
            <a:r>
              <a:rPr lang="en-US" sz="2800" dirty="0" err="1"/>
              <a:t>ốc</a:t>
            </a:r>
            <a:r>
              <a:rPr lang="en-US" sz="2800" dirty="0"/>
              <a:t> </a:t>
            </a:r>
            <a:r>
              <a:rPr lang="en-US" sz="2800" dirty="0" err="1"/>
              <a:t>sên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tới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khúc</a:t>
            </a:r>
            <a:r>
              <a:rPr lang="en-US" sz="2800" dirty="0"/>
              <a:t> MAN </a:t>
            </a:r>
            <a:r>
              <a:rPr lang="en-US" sz="2800" dirty="0" err="1"/>
              <a:t>hoặc</a:t>
            </a:r>
            <a:r>
              <a:rPr lang="en-US" sz="2800" dirty="0"/>
              <a:t> MBN.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ốc</a:t>
            </a:r>
            <a:r>
              <a:rPr lang="en-US" sz="2800" dirty="0"/>
              <a:t> </a:t>
            </a:r>
            <a:r>
              <a:rPr lang="en-US" sz="2800" dirty="0" err="1"/>
              <a:t>sên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xăng-ti-mét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2476"/>
          <a:stretch>
            <a:fillRect/>
          </a:stretch>
        </p:blipFill>
        <p:spPr>
          <a:xfrm>
            <a:off x="316275" y="1897742"/>
            <a:ext cx="4633097" cy="30625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59086" y="1651566"/>
            <a:ext cx="6707693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Độ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dài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đường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gấp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khúc</a:t>
            </a:r>
            <a:r>
              <a:rPr lang="en-US" sz="2800" i="1" dirty="0">
                <a:solidFill>
                  <a:srgbClr val="002060"/>
                </a:solidFill>
              </a:rPr>
              <a:t> MAN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  <a:endParaRPr lang="en-US" sz="2800" i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12 + 27 = 39 (cm)</a:t>
            </a:r>
            <a:endParaRPr lang="en-US" sz="2800" i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Độ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dài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đường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gấp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khúc</a:t>
            </a:r>
            <a:r>
              <a:rPr lang="en-US" sz="2800" i="1" dirty="0">
                <a:solidFill>
                  <a:srgbClr val="002060"/>
                </a:solidFill>
              </a:rPr>
              <a:t> MBN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  <a:endParaRPr lang="en-US" sz="2800" i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9 + 27 = 36 (cm)</a:t>
            </a:r>
            <a:endParaRPr lang="en-US" sz="2800" i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Ốc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sên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bò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theo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đường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gấp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khúc</a:t>
            </a:r>
            <a:r>
              <a:rPr lang="en-US" sz="2800" i="1" dirty="0">
                <a:solidFill>
                  <a:srgbClr val="002060"/>
                </a:solidFill>
              </a:rPr>
              <a:t> MBN </a:t>
            </a:r>
            <a:r>
              <a:rPr lang="en-US" sz="2800" i="1" dirty="0" err="1">
                <a:solidFill>
                  <a:srgbClr val="002060"/>
                </a:solidFill>
              </a:rPr>
              <a:t>ngắn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hơn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và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ngắn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hơn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xăng-ti-mét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  <a:endParaRPr lang="en-US" sz="2800" i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39 – 36 = 3 (cm)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86329" y="565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23651" y="275005"/>
            <a:ext cx="10392229" cy="1818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Kiến</a:t>
            </a:r>
            <a:r>
              <a:rPr lang="en-US" sz="2600" dirty="0"/>
              <a:t> </a:t>
            </a:r>
            <a:r>
              <a:rPr lang="en-US" sz="2600" dirty="0" err="1"/>
              <a:t>vàng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đĩa</a:t>
            </a:r>
            <a:r>
              <a:rPr lang="en-US" sz="2600" dirty="0"/>
              <a:t> </a:t>
            </a:r>
            <a:r>
              <a:rPr lang="en-US" sz="2600" dirty="0" err="1"/>
              <a:t>kẹo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MNPQO, </a:t>
            </a:r>
            <a:r>
              <a:rPr lang="en-US" sz="2600" dirty="0" err="1"/>
              <a:t>kiến</a:t>
            </a:r>
            <a:r>
              <a:rPr lang="en-US" sz="2600" dirty="0"/>
              <a:t> </a:t>
            </a:r>
            <a:r>
              <a:rPr lang="en-US" sz="2600" dirty="0" err="1"/>
              <a:t>đỏ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đĩa</a:t>
            </a:r>
            <a:r>
              <a:rPr lang="en-US" sz="2600" dirty="0"/>
              <a:t> </a:t>
            </a:r>
            <a:r>
              <a:rPr lang="en-US" sz="2600" dirty="0" err="1"/>
              <a:t>kẹo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ABCDEGHO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con </a:t>
            </a:r>
            <a:r>
              <a:rPr lang="en-US" sz="2600" dirty="0" err="1"/>
              <a:t>kiến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ngắn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?</a:t>
            </a:r>
            <a:endParaRPr lang="vi-VN" sz="2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421" y="2068308"/>
            <a:ext cx="7944888" cy="44030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70580" r="85638" b="16589"/>
          <a:stretch>
            <a:fillRect/>
          </a:stretch>
        </p:blipFill>
        <p:spPr>
          <a:xfrm>
            <a:off x="8470097" y="2130579"/>
            <a:ext cx="1141057" cy="56494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611154" y="2172308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16 cm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97155" y="2934668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15 cm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" t="88171" r="85528" b="-1002"/>
          <a:stretch>
            <a:fillRect/>
          </a:stretch>
        </p:blipFill>
        <p:spPr>
          <a:xfrm>
            <a:off x="8456098" y="2960796"/>
            <a:ext cx="1141057" cy="5649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02703" y="4808277"/>
            <a:ext cx="298705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         </a:t>
            </a:r>
            <a:r>
              <a:rPr lang="en-US" sz="2800" dirty="0" err="1">
                <a:solidFill>
                  <a:srgbClr val="FF0000"/>
                </a:solidFill>
              </a:rPr>
              <a:t>ngắn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hơn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" t="88171" r="85528" b="-1002"/>
          <a:stretch>
            <a:fillRect/>
          </a:stretch>
        </p:blipFill>
        <p:spPr>
          <a:xfrm>
            <a:off x="10012997" y="4895910"/>
            <a:ext cx="1141057" cy="564949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/>
      <p:bldP spid="20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l="3268" t="45313"/>
          <a:stretch>
            <a:fillRect/>
          </a:stretch>
        </p:blipFill>
        <p:spPr>
          <a:xfrm>
            <a:off x="2403987" y="1493544"/>
            <a:ext cx="7306443" cy="232317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86329" y="565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23651" y="275005"/>
            <a:ext cx="103922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Cây</a:t>
            </a:r>
            <a:r>
              <a:rPr lang="en-US" sz="2600" dirty="0"/>
              <a:t> </a:t>
            </a:r>
            <a:r>
              <a:rPr lang="en-US" sz="2600" dirty="0" err="1"/>
              <a:t>cầu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</a:t>
            </a:r>
            <a:r>
              <a:rPr lang="en-US" sz="2600" dirty="0" err="1"/>
              <a:t>gấp</a:t>
            </a:r>
            <a:r>
              <a:rPr lang="en-US" sz="2600" dirty="0"/>
              <a:t> </a:t>
            </a:r>
            <a:r>
              <a:rPr lang="en-US" sz="2600" dirty="0" err="1"/>
              <a:t>khúc</a:t>
            </a:r>
            <a:r>
              <a:rPr lang="en-US" sz="2600" dirty="0"/>
              <a:t> ABCD </a:t>
            </a:r>
            <a:r>
              <a:rPr lang="en-US" sz="2600" dirty="0" err="1"/>
              <a:t>dài</a:t>
            </a:r>
            <a:r>
              <a:rPr lang="en-US" sz="2600" dirty="0"/>
              <a:t> 160 m. </a:t>
            </a:r>
            <a:r>
              <a:rPr lang="en-US" sz="2600" dirty="0" err="1"/>
              <a:t>Đoạn</a:t>
            </a:r>
            <a:r>
              <a:rPr lang="en-US" sz="2600" dirty="0"/>
              <a:t> </a:t>
            </a:r>
            <a:r>
              <a:rPr lang="en-US" sz="2600" dirty="0" err="1"/>
              <a:t>cầu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</a:t>
            </a:r>
            <a:r>
              <a:rPr lang="en-US" sz="2600" dirty="0" err="1"/>
              <a:t>gấp</a:t>
            </a:r>
            <a:r>
              <a:rPr lang="en-US" sz="2600" dirty="0"/>
              <a:t> </a:t>
            </a:r>
            <a:r>
              <a:rPr lang="en-US" sz="2600" dirty="0" err="1"/>
              <a:t>khúc</a:t>
            </a:r>
            <a:r>
              <a:rPr lang="en-US" sz="2600" dirty="0"/>
              <a:t> BCD </a:t>
            </a:r>
            <a:r>
              <a:rPr lang="en-US" sz="2600" dirty="0" err="1"/>
              <a:t>dài</a:t>
            </a:r>
            <a:r>
              <a:rPr lang="en-US" sz="2600" dirty="0"/>
              <a:t> 110 m.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đoạn</a:t>
            </a:r>
            <a:r>
              <a:rPr lang="en-US" sz="2600" dirty="0"/>
              <a:t> </a:t>
            </a:r>
            <a:r>
              <a:rPr lang="en-US" sz="2600" dirty="0" err="1"/>
              <a:t>cầu</a:t>
            </a:r>
            <a:r>
              <a:rPr lang="en-US" sz="2600" dirty="0"/>
              <a:t> AB </a:t>
            </a:r>
            <a:r>
              <a:rPr lang="en-US" sz="2600" dirty="0" err="1"/>
              <a:t>dài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mét</a:t>
            </a:r>
            <a:r>
              <a:rPr lang="en-US" sz="2600" dirty="0"/>
              <a:t>?</a:t>
            </a:r>
            <a:endParaRPr lang="vi-VN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1320735" y="3736347"/>
            <a:ext cx="846727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Đoạn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cầu</a:t>
            </a:r>
            <a:r>
              <a:rPr lang="en-US" sz="2800" i="1" dirty="0">
                <a:solidFill>
                  <a:srgbClr val="002060"/>
                </a:solidFill>
              </a:rPr>
              <a:t> AB </a:t>
            </a:r>
            <a:r>
              <a:rPr lang="en-US" sz="2800" i="1" dirty="0" err="1">
                <a:solidFill>
                  <a:srgbClr val="002060"/>
                </a:solidFill>
              </a:rPr>
              <a:t>dài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mét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  <a:endParaRPr lang="en-US" sz="2800" i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160 – 110 = 50 (m)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50 m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3439" y="3073138"/>
            <a:ext cx="500126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6600" b="1" dirty="0">
                <a:latin typeface="Times New Roman" panose="02020603050405020304" charset="0"/>
                <a:cs typeface="Times New Roman" panose="02020603050405020304" charset="0"/>
              </a:rPr>
              <a:t>LUYỆN TẬP</a:t>
            </a:r>
            <a:endParaRPr lang="vi-VN" altLang="en-US" sz="6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838640" y="563825"/>
            <a:ext cx="7684819" cy="523220"/>
            <a:chOff x="4975091" y="695644"/>
            <a:chExt cx="7684819" cy="523220"/>
          </a:xfrm>
        </p:grpSpPr>
        <p:sp>
          <p:nvSpPr>
            <p:cNvPr id="3" name="Oval 2"/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412413" y="695644"/>
              <a:ext cx="72474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1046" name="Group 1045"/>
          <p:cNvGrpSpPr/>
          <p:nvPr/>
        </p:nvGrpSpPr>
        <p:grpSpPr>
          <a:xfrm>
            <a:off x="1348533" y="1473968"/>
            <a:ext cx="4873809" cy="3357158"/>
            <a:chOff x="925019" y="1469389"/>
            <a:chExt cx="4873809" cy="3357158"/>
          </a:xfrm>
        </p:grpSpPr>
        <p:sp>
          <p:nvSpPr>
            <p:cNvPr id="1042" name="Isosceles Triangle 1041"/>
            <p:cNvSpPr/>
            <p:nvPr/>
          </p:nvSpPr>
          <p:spPr>
            <a:xfrm>
              <a:off x="1348533" y="1962375"/>
              <a:ext cx="4005943" cy="2380343"/>
            </a:xfrm>
            <a:prstGeom prst="triangle">
              <a:avLst>
                <a:gd name="adj" fmla="val 21384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4" name="Straight Connector 1043"/>
            <p:cNvCxnSpPr>
              <a:stCxn id="1042" idx="0"/>
            </p:cNvCxnSpPr>
            <p:nvPr/>
          </p:nvCxnSpPr>
          <p:spPr>
            <a:xfrm>
              <a:off x="2205164" y="1962375"/>
              <a:ext cx="1146340" cy="2380343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extBox 193"/>
            <p:cNvSpPr txBox="1"/>
            <p:nvPr/>
          </p:nvSpPr>
          <p:spPr>
            <a:xfrm>
              <a:off x="1781650" y="14693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  <a:endParaRPr lang="vi-VN" sz="2800" dirty="0"/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925019" y="428760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endParaRPr lang="vi-VN" sz="2800" dirty="0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5354476" y="429028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  <a:endParaRPr lang="vi-VN" sz="2800" dirty="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3129328" y="4303327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  <a:endParaRPr lang="vi-VN" sz="2800" dirty="0"/>
            </a:p>
          </p:txBody>
        </p:sp>
      </p:grpSp>
      <p:pic>
        <p:nvPicPr>
          <p:cNvPr id="1048" name="Picture 1047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9753" t="10505" b="4308"/>
          <a:stretch>
            <a:fillRect/>
          </a:stretch>
        </p:blipFill>
        <p:spPr>
          <a:xfrm>
            <a:off x="6096000" y="4347297"/>
            <a:ext cx="1993304" cy="2067007"/>
          </a:xfrm>
          <a:prstGeom prst="rect">
            <a:avLst/>
          </a:prstGeom>
        </p:spPr>
      </p:pic>
      <p:cxnSp>
        <p:nvCxnSpPr>
          <p:cNvPr id="1050" name="Straight Connector 1049"/>
          <p:cNvCxnSpPr/>
          <p:nvPr/>
        </p:nvCxnSpPr>
        <p:spPr>
          <a:xfrm>
            <a:off x="2604953" y="1947162"/>
            <a:ext cx="3165129" cy="2410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2622328" y="1953512"/>
            <a:ext cx="1152690" cy="2399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H="1">
            <a:off x="1773605" y="1993688"/>
            <a:ext cx="848723" cy="23670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>
            <a:stCxn id="1042" idx="2"/>
          </p:cNvCxnSpPr>
          <p:nvPr/>
        </p:nvCxnSpPr>
        <p:spPr>
          <a:xfrm>
            <a:off x="1772047" y="4347297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3781368" y="4354125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endCxn id="1042" idx="4"/>
          </p:cNvCxnSpPr>
          <p:nvPr/>
        </p:nvCxnSpPr>
        <p:spPr>
          <a:xfrm flipV="1">
            <a:off x="1772047" y="4347297"/>
            <a:ext cx="4005943" cy="12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ectangle: Rounded Corners 218"/>
          <p:cNvSpPr/>
          <p:nvPr/>
        </p:nvSpPr>
        <p:spPr>
          <a:xfrm>
            <a:off x="5523351" y="1975264"/>
            <a:ext cx="5434700" cy="1444013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6 </a:t>
            </a:r>
            <a:r>
              <a:rPr lang="en-US" sz="2800" dirty="0" err="1">
                <a:solidFill>
                  <a:srgbClr val="FB1D12"/>
                </a:solidFill>
              </a:rPr>
              <a:t>đoạn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thẳng</a:t>
            </a:r>
            <a:r>
              <a:rPr lang="en-US" sz="2800" dirty="0">
                <a:solidFill>
                  <a:srgbClr val="FB1D12"/>
                </a:solidFill>
              </a:rPr>
              <a:t>. </a:t>
            </a:r>
            <a:endParaRPr lang="en-US" sz="2800" dirty="0">
              <a:solidFill>
                <a:srgbClr val="FB1D1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Đó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là</a:t>
            </a:r>
            <a:r>
              <a:rPr lang="en-US" sz="2800" dirty="0">
                <a:solidFill>
                  <a:srgbClr val="FB1D12"/>
                </a:solidFill>
              </a:rPr>
              <a:t>: AB, AD, AC, BD, DC, BC.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838640" y="563825"/>
            <a:ext cx="7840311" cy="523220"/>
            <a:chOff x="4975091" y="695644"/>
            <a:chExt cx="7840311" cy="523220"/>
          </a:xfrm>
        </p:grpSpPr>
        <p:sp>
          <p:nvSpPr>
            <p:cNvPr id="3" name="Oval 2"/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412413" y="695644"/>
              <a:ext cx="7402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cong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1048" name="Picture 1047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9753" t="10505" b="4308"/>
          <a:stretch>
            <a:fillRect/>
          </a:stretch>
        </p:blipFill>
        <p:spPr>
          <a:xfrm>
            <a:off x="8370771" y="2679301"/>
            <a:ext cx="2599302" cy="2695412"/>
          </a:xfrm>
          <a:prstGeom prst="rect">
            <a:avLst/>
          </a:prstGeom>
        </p:spPr>
      </p:pic>
      <p:sp>
        <p:nvSpPr>
          <p:cNvPr id="219" name="Rectangle: Rounded Corners 218"/>
          <p:cNvSpPr/>
          <p:nvPr/>
        </p:nvSpPr>
        <p:spPr>
          <a:xfrm>
            <a:off x="2918413" y="5170831"/>
            <a:ext cx="5434700" cy="594062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đường</a:t>
            </a:r>
            <a:r>
              <a:rPr lang="en-US" sz="2800" dirty="0">
                <a:solidFill>
                  <a:srgbClr val="FB1D12"/>
                </a:solidFill>
              </a:rPr>
              <a:t> cong.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99942" y="1484600"/>
            <a:ext cx="7031772" cy="2693725"/>
            <a:chOff x="258765" y="3524531"/>
            <a:chExt cx="7031772" cy="2693725"/>
          </a:xfrm>
        </p:grpSpPr>
        <p:grpSp>
          <p:nvGrpSpPr>
            <p:cNvPr id="5" name="Group 4"/>
            <p:cNvGrpSpPr/>
            <p:nvPr/>
          </p:nvGrpSpPr>
          <p:grpSpPr>
            <a:xfrm>
              <a:off x="1057301" y="3524531"/>
              <a:ext cx="5434700" cy="2693725"/>
              <a:chOff x="1057301" y="3524531"/>
              <a:chExt cx="5434700" cy="269372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057301" y="3524531"/>
                <a:ext cx="5434700" cy="2693725"/>
              </a:xfrm>
              <a:prstGeom prst="rect">
                <a:avLst/>
              </a:prstGeom>
              <a:solidFill>
                <a:srgbClr val="4FAC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20709" y="3715657"/>
                <a:ext cx="5107520" cy="2336800"/>
              </a:xfrm>
              <a:prstGeom prst="rect">
                <a:avLst/>
              </a:prstGeom>
              <a:solidFill>
                <a:srgbClr val="4FAC5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3017269" y="4114193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569262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/>
            <p:cNvCxnSpPr>
              <a:stCxn id="25" idx="0"/>
              <a:endCxn id="25" idx="4"/>
            </p:cNvCxnSpPr>
            <p:nvPr/>
          </p:nvCxnSpPr>
          <p:spPr>
            <a:xfrm>
              <a:off x="6326462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460511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>
              <a:stCxn id="32" idx="0"/>
              <a:endCxn id="32" idx="4"/>
            </p:cNvCxnSpPr>
            <p:nvPr/>
          </p:nvCxnSpPr>
          <p:spPr>
            <a:xfrm>
              <a:off x="1217711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6351117" y="4071938"/>
              <a:ext cx="14550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489325" y="3966684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056902" y="4070499"/>
              <a:ext cx="14925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58765" y="4017871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727200" y="1074093"/>
            <a:ext cx="3309257" cy="2067343"/>
            <a:chOff x="1727200" y="1321743"/>
            <a:chExt cx="3309257" cy="2067343"/>
          </a:xfrm>
        </p:grpSpPr>
        <p:sp>
          <p:nvSpPr>
            <p:cNvPr id="7" name="Isosceles Triangle 6"/>
            <p:cNvSpPr/>
            <p:nvPr/>
          </p:nvSpPr>
          <p:spPr>
            <a:xfrm>
              <a:off x="1727200" y="1321743"/>
              <a:ext cx="3309257" cy="2067343"/>
            </a:xfrm>
            <a:prstGeom prst="triangle">
              <a:avLst>
                <a:gd name="adj" fmla="val 23357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endCxn id="7" idx="5"/>
            </p:cNvCxnSpPr>
            <p:nvPr/>
          </p:nvCxnSpPr>
          <p:spPr>
            <a:xfrm flipV="1">
              <a:off x="2002971" y="2355415"/>
              <a:ext cx="1765329" cy="300699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5"/>
            </p:cNvCxnSpPr>
            <p:nvPr/>
          </p:nvCxnSpPr>
          <p:spPr>
            <a:xfrm flipH="1">
              <a:off x="3676650" y="2355415"/>
              <a:ext cx="91650" cy="1033671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rapezoid 30"/>
          <p:cNvSpPr/>
          <p:nvPr/>
        </p:nvSpPr>
        <p:spPr>
          <a:xfrm>
            <a:off x="1727200" y="2104359"/>
            <a:ext cx="3309257" cy="1028700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-1" fmla="*/ 0 w 3309257"/>
              <a:gd name="connsiteY0-2" fmla="*/ 1028700 h 1028700"/>
              <a:gd name="connsiteX1-3" fmla="*/ 222885 w 3309257"/>
              <a:gd name="connsiteY1-4" fmla="*/ 137160 h 1028700"/>
              <a:gd name="connsiteX2-5" fmla="*/ 2034812 w 3309257"/>
              <a:gd name="connsiteY2-6" fmla="*/ 0 h 1028700"/>
              <a:gd name="connsiteX3-7" fmla="*/ 3309257 w 3309257"/>
              <a:gd name="connsiteY3-8" fmla="*/ 1028700 h 1028700"/>
              <a:gd name="connsiteX4-9" fmla="*/ 0 w 3309257"/>
              <a:gd name="connsiteY4-10" fmla="*/ 1028700 h 1028700"/>
              <a:gd name="connsiteX0-11" fmla="*/ 0 w 3309257"/>
              <a:gd name="connsiteY0-12" fmla="*/ 1028700 h 1028700"/>
              <a:gd name="connsiteX1-13" fmla="*/ 314325 w 3309257"/>
              <a:gd name="connsiteY1-14" fmla="*/ 198120 h 1028700"/>
              <a:gd name="connsiteX2-15" fmla="*/ 2034812 w 3309257"/>
              <a:gd name="connsiteY2-16" fmla="*/ 0 h 1028700"/>
              <a:gd name="connsiteX3-17" fmla="*/ 3309257 w 3309257"/>
              <a:gd name="connsiteY3-18" fmla="*/ 1028700 h 1028700"/>
              <a:gd name="connsiteX4-19" fmla="*/ 0 w 3309257"/>
              <a:gd name="connsiteY4-20" fmla="*/ 1028700 h 1028700"/>
              <a:gd name="connsiteX0-21" fmla="*/ 0 w 3309257"/>
              <a:gd name="connsiteY0-22" fmla="*/ 1028700 h 1028700"/>
              <a:gd name="connsiteX1-23" fmla="*/ 306705 w 3309257"/>
              <a:gd name="connsiteY1-24" fmla="*/ 266700 h 1028700"/>
              <a:gd name="connsiteX2-25" fmla="*/ 2034812 w 3309257"/>
              <a:gd name="connsiteY2-26" fmla="*/ 0 h 1028700"/>
              <a:gd name="connsiteX3-27" fmla="*/ 3309257 w 3309257"/>
              <a:gd name="connsiteY3-28" fmla="*/ 1028700 h 1028700"/>
              <a:gd name="connsiteX4-29" fmla="*/ 0 w 3309257"/>
              <a:gd name="connsiteY4-30" fmla="*/ 1028700 h 1028700"/>
              <a:gd name="connsiteX0-31" fmla="*/ 0 w 3309257"/>
              <a:gd name="connsiteY0-32" fmla="*/ 1028700 h 1028700"/>
              <a:gd name="connsiteX1-33" fmla="*/ 260985 w 3309257"/>
              <a:gd name="connsiteY1-34" fmla="*/ 381000 h 1028700"/>
              <a:gd name="connsiteX2-35" fmla="*/ 2034812 w 3309257"/>
              <a:gd name="connsiteY2-36" fmla="*/ 0 h 1028700"/>
              <a:gd name="connsiteX3-37" fmla="*/ 3309257 w 3309257"/>
              <a:gd name="connsiteY3-38" fmla="*/ 1028700 h 1028700"/>
              <a:gd name="connsiteX4-39" fmla="*/ 0 w 3309257"/>
              <a:gd name="connsiteY4-40" fmla="*/ 1028700 h 1028700"/>
              <a:gd name="connsiteX0-41" fmla="*/ 0 w 3309257"/>
              <a:gd name="connsiteY0-42" fmla="*/ 1028700 h 1028700"/>
              <a:gd name="connsiteX1-43" fmla="*/ 283845 w 3309257"/>
              <a:gd name="connsiteY1-44" fmla="*/ 312420 h 1028700"/>
              <a:gd name="connsiteX2-45" fmla="*/ 2034812 w 3309257"/>
              <a:gd name="connsiteY2-46" fmla="*/ 0 h 1028700"/>
              <a:gd name="connsiteX3-47" fmla="*/ 3309257 w 3309257"/>
              <a:gd name="connsiteY3-48" fmla="*/ 1028700 h 1028700"/>
              <a:gd name="connsiteX4-49" fmla="*/ 0 w 3309257"/>
              <a:gd name="connsiteY4-50" fmla="*/ 1028700 h 1028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09257" h="1028700">
                <a:moveTo>
                  <a:pt x="0" y="1028700"/>
                </a:moveTo>
                <a:lnTo>
                  <a:pt x="283845" y="312420"/>
                </a:lnTo>
                <a:lnTo>
                  <a:pt x="2034812" y="0"/>
                </a:lnTo>
                <a:lnTo>
                  <a:pt x="3309257" y="1028700"/>
                </a:lnTo>
                <a:lnTo>
                  <a:pt x="0" y="10287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722211" y="2087196"/>
            <a:ext cx="2034630" cy="1045863"/>
          </a:xfrm>
          <a:custGeom>
            <a:avLst/>
            <a:gdLst>
              <a:gd name="connsiteX0" fmla="*/ 0 w 1996530"/>
              <a:gd name="connsiteY0" fmla="*/ 0 h 1122063"/>
              <a:gd name="connsiteX1" fmla="*/ 1996530 w 1996530"/>
              <a:gd name="connsiteY1" fmla="*/ 0 h 1122063"/>
              <a:gd name="connsiteX2" fmla="*/ 1996530 w 1996530"/>
              <a:gd name="connsiteY2" fmla="*/ 1122063 h 1122063"/>
              <a:gd name="connsiteX3" fmla="*/ 0 w 1996530"/>
              <a:gd name="connsiteY3" fmla="*/ 1122063 h 1122063"/>
              <a:gd name="connsiteX4" fmla="*/ 0 w 1996530"/>
              <a:gd name="connsiteY4" fmla="*/ 0 h 1122063"/>
              <a:gd name="connsiteX0-1" fmla="*/ 0 w 2034630"/>
              <a:gd name="connsiteY0-2" fmla="*/ 0 h 1122063"/>
              <a:gd name="connsiteX1-3" fmla="*/ 2034630 w 2034630"/>
              <a:gd name="connsiteY1-4" fmla="*/ 76200 h 1122063"/>
              <a:gd name="connsiteX2-5" fmla="*/ 1996530 w 2034630"/>
              <a:gd name="connsiteY2-6" fmla="*/ 1122063 h 1122063"/>
              <a:gd name="connsiteX3-7" fmla="*/ 0 w 2034630"/>
              <a:gd name="connsiteY3-8" fmla="*/ 1122063 h 1122063"/>
              <a:gd name="connsiteX4-9" fmla="*/ 0 w 2034630"/>
              <a:gd name="connsiteY4-10" fmla="*/ 0 h 1122063"/>
              <a:gd name="connsiteX0-11" fmla="*/ 0 w 2034630"/>
              <a:gd name="connsiteY0-12" fmla="*/ 0 h 1122063"/>
              <a:gd name="connsiteX1-13" fmla="*/ 2034630 w 2034630"/>
              <a:gd name="connsiteY1-14" fmla="*/ 76200 h 1122063"/>
              <a:gd name="connsiteX2-15" fmla="*/ 1964780 w 2034630"/>
              <a:gd name="connsiteY2-16" fmla="*/ 1115713 h 1122063"/>
              <a:gd name="connsiteX3-17" fmla="*/ 0 w 2034630"/>
              <a:gd name="connsiteY3-18" fmla="*/ 1122063 h 1122063"/>
              <a:gd name="connsiteX4-19" fmla="*/ 0 w 2034630"/>
              <a:gd name="connsiteY4-20" fmla="*/ 0 h 1122063"/>
              <a:gd name="connsiteX0-21" fmla="*/ 0 w 2034630"/>
              <a:gd name="connsiteY0-22" fmla="*/ 0 h 1122063"/>
              <a:gd name="connsiteX1-23" fmla="*/ 2034630 w 2034630"/>
              <a:gd name="connsiteY1-24" fmla="*/ 76200 h 1122063"/>
              <a:gd name="connsiteX2-25" fmla="*/ 1939380 w 2034630"/>
              <a:gd name="connsiteY2-26" fmla="*/ 1122063 h 1122063"/>
              <a:gd name="connsiteX3-27" fmla="*/ 0 w 2034630"/>
              <a:gd name="connsiteY3-28" fmla="*/ 1122063 h 1122063"/>
              <a:gd name="connsiteX4-29" fmla="*/ 0 w 2034630"/>
              <a:gd name="connsiteY4-30" fmla="*/ 0 h 1122063"/>
              <a:gd name="connsiteX0-31" fmla="*/ 0 w 2034630"/>
              <a:gd name="connsiteY0-32" fmla="*/ 0 h 1122063"/>
              <a:gd name="connsiteX1-33" fmla="*/ 2034630 w 2034630"/>
              <a:gd name="connsiteY1-34" fmla="*/ 76200 h 1122063"/>
              <a:gd name="connsiteX2-35" fmla="*/ 1939380 w 2034630"/>
              <a:gd name="connsiteY2-36" fmla="*/ 1122063 h 1122063"/>
              <a:gd name="connsiteX3-37" fmla="*/ 0 w 2034630"/>
              <a:gd name="connsiteY3-38" fmla="*/ 1122063 h 1122063"/>
              <a:gd name="connsiteX4-39" fmla="*/ 0 w 2034630"/>
              <a:gd name="connsiteY4-40" fmla="*/ 0 h 1122063"/>
              <a:gd name="connsiteX0-41" fmla="*/ 323850 w 2034630"/>
              <a:gd name="connsiteY0-42" fmla="*/ 171450 h 1045863"/>
              <a:gd name="connsiteX1-43" fmla="*/ 2034630 w 2034630"/>
              <a:gd name="connsiteY1-44" fmla="*/ 0 h 1045863"/>
              <a:gd name="connsiteX2-45" fmla="*/ 1939380 w 2034630"/>
              <a:gd name="connsiteY2-46" fmla="*/ 1045863 h 1045863"/>
              <a:gd name="connsiteX3-47" fmla="*/ 0 w 2034630"/>
              <a:gd name="connsiteY3-48" fmla="*/ 1045863 h 1045863"/>
              <a:gd name="connsiteX4-49" fmla="*/ 323850 w 2034630"/>
              <a:gd name="connsiteY4-50" fmla="*/ 171450 h 1045863"/>
              <a:gd name="connsiteX0-51" fmla="*/ 323850 w 2034630"/>
              <a:gd name="connsiteY0-52" fmla="*/ 171450 h 1045863"/>
              <a:gd name="connsiteX1-53" fmla="*/ 2034630 w 2034630"/>
              <a:gd name="connsiteY1-54" fmla="*/ 0 h 1045863"/>
              <a:gd name="connsiteX2-55" fmla="*/ 1939380 w 2034630"/>
              <a:gd name="connsiteY2-56" fmla="*/ 1045863 h 1045863"/>
              <a:gd name="connsiteX3-57" fmla="*/ 0 w 2034630"/>
              <a:gd name="connsiteY3-58" fmla="*/ 1045863 h 1045863"/>
              <a:gd name="connsiteX4-59" fmla="*/ 323850 w 2034630"/>
              <a:gd name="connsiteY4-60" fmla="*/ 171450 h 1045863"/>
              <a:gd name="connsiteX0-61" fmla="*/ 330200 w 2034630"/>
              <a:gd name="connsiteY0-62" fmla="*/ 177800 h 1045863"/>
              <a:gd name="connsiteX1-63" fmla="*/ 2034630 w 2034630"/>
              <a:gd name="connsiteY1-64" fmla="*/ 0 h 1045863"/>
              <a:gd name="connsiteX2-65" fmla="*/ 1939380 w 2034630"/>
              <a:gd name="connsiteY2-66" fmla="*/ 1045863 h 1045863"/>
              <a:gd name="connsiteX3-67" fmla="*/ 0 w 2034630"/>
              <a:gd name="connsiteY3-68" fmla="*/ 1045863 h 1045863"/>
              <a:gd name="connsiteX4-69" fmla="*/ 330200 w 2034630"/>
              <a:gd name="connsiteY4-70" fmla="*/ 177800 h 1045863"/>
              <a:gd name="connsiteX0-71" fmla="*/ 254000 w 2034630"/>
              <a:gd name="connsiteY0-72" fmla="*/ 387350 h 1045863"/>
              <a:gd name="connsiteX1-73" fmla="*/ 2034630 w 2034630"/>
              <a:gd name="connsiteY1-74" fmla="*/ 0 h 1045863"/>
              <a:gd name="connsiteX2-75" fmla="*/ 1939380 w 2034630"/>
              <a:gd name="connsiteY2-76" fmla="*/ 1045863 h 1045863"/>
              <a:gd name="connsiteX3-77" fmla="*/ 0 w 2034630"/>
              <a:gd name="connsiteY3-78" fmla="*/ 1045863 h 1045863"/>
              <a:gd name="connsiteX4-79" fmla="*/ 254000 w 2034630"/>
              <a:gd name="connsiteY4-80" fmla="*/ 387350 h 1045863"/>
              <a:gd name="connsiteX0-81" fmla="*/ 273050 w 2034630"/>
              <a:gd name="connsiteY0-82" fmla="*/ 323850 h 1045863"/>
              <a:gd name="connsiteX1-83" fmla="*/ 2034630 w 2034630"/>
              <a:gd name="connsiteY1-84" fmla="*/ 0 h 1045863"/>
              <a:gd name="connsiteX2-85" fmla="*/ 1939380 w 2034630"/>
              <a:gd name="connsiteY2-86" fmla="*/ 1045863 h 1045863"/>
              <a:gd name="connsiteX3-87" fmla="*/ 0 w 2034630"/>
              <a:gd name="connsiteY3-88" fmla="*/ 1045863 h 1045863"/>
              <a:gd name="connsiteX4-89" fmla="*/ 273050 w 2034630"/>
              <a:gd name="connsiteY4-90" fmla="*/ 323850 h 10458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34630" h="1045863">
                <a:moveTo>
                  <a:pt x="273050" y="323850"/>
                </a:moveTo>
                <a:lnTo>
                  <a:pt x="2034630" y="0"/>
                </a:lnTo>
                <a:cubicBezTo>
                  <a:pt x="2002880" y="348621"/>
                  <a:pt x="1990180" y="506742"/>
                  <a:pt x="1939380" y="1045863"/>
                </a:cubicBezTo>
                <a:lnTo>
                  <a:pt x="0" y="1045863"/>
                </a:lnTo>
                <a:lnTo>
                  <a:pt x="273050" y="323850"/>
                </a:lnTo>
                <a:close/>
              </a:path>
            </a:pathLst>
          </a:custGeom>
          <a:solidFill>
            <a:srgbClr val="93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838640" y="316175"/>
            <a:ext cx="7362616" cy="523220"/>
            <a:chOff x="4975091" y="695644"/>
            <a:chExt cx="7362616" cy="523220"/>
          </a:xfrm>
        </p:grpSpPr>
        <p:sp>
          <p:nvSpPr>
            <p:cNvPr id="5" name="Oval 4"/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12413" y="695644"/>
              <a:ext cx="6925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sp>
        <p:nvSpPr>
          <p:cNvPr id="32" name="Trapezoid 30"/>
          <p:cNvSpPr/>
          <p:nvPr/>
        </p:nvSpPr>
        <p:spPr>
          <a:xfrm rot="6664295">
            <a:off x="1866284" y="1495240"/>
            <a:ext cx="2200459" cy="1855916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-1" fmla="*/ 0 w 3309257"/>
              <a:gd name="connsiteY0-2" fmla="*/ 1028700 h 1028700"/>
              <a:gd name="connsiteX1-3" fmla="*/ 222885 w 3309257"/>
              <a:gd name="connsiteY1-4" fmla="*/ 137160 h 1028700"/>
              <a:gd name="connsiteX2-5" fmla="*/ 2034812 w 3309257"/>
              <a:gd name="connsiteY2-6" fmla="*/ 0 h 1028700"/>
              <a:gd name="connsiteX3-7" fmla="*/ 3309257 w 3309257"/>
              <a:gd name="connsiteY3-8" fmla="*/ 1028700 h 1028700"/>
              <a:gd name="connsiteX4-9" fmla="*/ 0 w 3309257"/>
              <a:gd name="connsiteY4-10" fmla="*/ 1028700 h 1028700"/>
              <a:gd name="connsiteX0-11" fmla="*/ 0 w 3309257"/>
              <a:gd name="connsiteY0-12" fmla="*/ 1028700 h 1028700"/>
              <a:gd name="connsiteX1-13" fmla="*/ 314325 w 3309257"/>
              <a:gd name="connsiteY1-14" fmla="*/ 198120 h 1028700"/>
              <a:gd name="connsiteX2-15" fmla="*/ 2034812 w 3309257"/>
              <a:gd name="connsiteY2-16" fmla="*/ 0 h 1028700"/>
              <a:gd name="connsiteX3-17" fmla="*/ 3309257 w 3309257"/>
              <a:gd name="connsiteY3-18" fmla="*/ 1028700 h 1028700"/>
              <a:gd name="connsiteX4-19" fmla="*/ 0 w 3309257"/>
              <a:gd name="connsiteY4-20" fmla="*/ 1028700 h 1028700"/>
              <a:gd name="connsiteX0-21" fmla="*/ 0 w 3309257"/>
              <a:gd name="connsiteY0-22" fmla="*/ 1028700 h 1028700"/>
              <a:gd name="connsiteX1-23" fmla="*/ 306705 w 3309257"/>
              <a:gd name="connsiteY1-24" fmla="*/ 266700 h 1028700"/>
              <a:gd name="connsiteX2-25" fmla="*/ 2034812 w 3309257"/>
              <a:gd name="connsiteY2-26" fmla="*/ 0 h 1028700"/>
              <a:gd name="connsiteX3-27" fmla="*/ 3309257 w 3309257"/>
              <a:gd name="connsiteY3-28" fmla="*/ 1028700 h 1028700"/>
              <a:gd name="connsiteX4-29" fmla="*/ 0 w 3309257"/>
              <a:gd name="connsiteY4-30" fmla="*/ 1028700 h 1028700"/>
              <a:gd name="connsiteX0-31" fmla="*/ 0 w 3309257"/>
              <a:gd name="connsiteY0-32" fmla="*/ 1028700 h 1028700"/>
              <a:gd name="connsiteX1-33" fmla="*/ 260985 w 3309257"/>
              <a:gd name="connsiteY1-34" fmla="*/ 381000 h 1028700"/>
              <a:gd name="connsiteX2-35" fmla="*/ 2034812 w 3309257"/>
              <a:gd name="connsiteY2-36" fmla="*/ 0 h 1028700"/>
              <a:gd name="connsiteX3-37" fmla="*/ 3309257 w 3309257"/>
              <a:gd name="connsiteY3-38" fmla="*/ 1028700 h 1028700"/>
              <a:gd name="connsiteX4-39" fmla="*/ 0 w 3309257"/>
              <a:gd name="connsiteY4-40" fmla="*/ 1028700 h 1028700"/>
              <a:gd name="connsiteX0-41" fmla="*/ 0 w 3309257"/>
              <a:gd name="connsiteY0-42" fmla="*/ 1028700 h 1028700"/>
              <a:gd name="connsiteX1-43" fmla="*/ 283845 w 3309257"/>
              <a:gd name="connsiteY1-44" fmla="*/ 312420 h 1028700"/>
              <a:gd name="connsiteX2-45" fmla="*/ 2034812 w 3309257"/>
              <a:gd name="connsiteY2-46" fmla="*/ 0 h 1028700"/>
              <a:gd name="connsiteX3-47" fmla="*/ 3309257 w 3309257"/>
              <a:gd name="connsiteY3-48" fmla="*/ 1028700 h 1028700"/>
              <a:gd name="connsiteX4-49" fmla="*/ 0 w 3309257"/>
              <a:gd name="connsiteY4-50" fmla="*/ 1028700 h 1028700"/>
              <a:gd name="connsiteX0-51" fmla="*/ 0 w 3309257"/>
              <a:gd name="connsiteY0-52" fmla="*/ 1028700 h 1028700"/>
              <a:gd name="connsiteX1-53" fmla="*/ 351870 w 3309257"/>
              <a:gd name="connsiteY1-54" fmla="*/ 302928 h 1028700"/>
              <a:gd name="connsiteX2-55" fmla="*/ 2034812 w 3309257"/>
              <a:gd name="connsiteY2-56" fmla="*/ 0 h 1028700"/>
              <a:gd name="connsiteX3-57" fmla="*/ 3309257 w 3309257"/>
              <a:gd name="connsiteY3-58" fmla="*/ 1028700 h 1028700"/>
              <a:gd name="connsiteX4-59" fmla="*/ 0 w 3309257"/>
              <a:gd name="connsiteY4-60" fmla="*/ 1028700 h 1028700"/>
              <a:gd name="connsiteX0-61" fmla="*/ 0 w 3309257"/>
              <a:gd name="connsiteY0-62" fmla="*/ 1838722 h 1838722"/>
              <a:gd name="connsiteX1-63" fmla="*/ 351870 w 3309257"/>
              <a:gd name="connsiteY1-64" fmla="*/ 1112950 h 1838722"/>
              <a:gd name="connsiteX2-65" fmla="*/ 2272636 w 3309257"/>
              <a:gd name="connsiteY2-66" fmla="*/ 0 h 1838722"/>
              <a:gd name="connsiteX3-67" fmla="*/ 3309257 w 3309257"/>
              <a:gd name="connsiteY3-68" fmla="*/ 1838722 h 1838722"/>
              <a:gd name="connsiteX4-69" fmla="*/ 0 w 3309257"/>
              <a:gd name="connsiteY4-70" fmla="*/ 1838722 h 1838722"/>
              <a:gd name="connsiteX0-71" fmla="*/ 0 w 3309257"/>
              <a:gd name="connsiteY0-72" fmla="*/ 1838722 h 1838722"/>
              <a:gd name="connsiteX1-73" fmla="*/ 759367 w 3309257"/>
              <a:gd name="connsiteY1-74" fmla="*/ 300075 h 1838722"/>
              <a:gd name="connsiteX2-75" fmla="*/ 2272636 w 3309257"/>
              <a:gd name="connsiteY2-76" fmla="*/ 0 h 1838722"/>
              <a:gd name="connsiteX3-77" fmla="*/ 3309257 w 3309257"/>
              <a:gd name="connsiteY3-78" fmla="*/ 1838722 h 1838722"/>
              <a:gd name="connsiteX4-79" fmla="*/ 0 w 3309257"/>
              <a:gd name="connsiteY4-80" fmla="*/ 1838722 h 1838722"/>
              <a:gd name="connsiteX0-81" fmla="*/ 0 w 3296942"/>
              <a:gd name="connsiteY0-82" fmla="*/ 1838722 h 1838722"/>
              <a:gd name="connsiteX1-83" fmla="*/ 759367 w 3296942"/>
              <a:gd name="connsiteY1-84" fmla="*/ 300075 h 1838722"/>
              <a:gd name="connsiteX2-85" fmla="*/ 2272636 w 3296942"/>
              <a:gd name="connsiteY2-86" fmla="*/ 0 h 1838722"/>
              <a:gd name="connsiteX3-87" fmla="*/ 3296942 w 3296942"/>
              <a:gd name="connsiteY3-88" fmla="*/ 1817017 h 1838722"/>
              <a:gd name="connsiteX4-89" fmla="*/ 0 w 3296942"/>
              <a:gd name="connsiteY4-90" fmla="*/ 1838722 h 18387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96942" h="1838722">
                <a:moveTo>
                  <a:pt x="0" y="1838722"/>
                </a:moveTo>
                <a:lnTo>
                  <a:pt x="759367" y="300075"/>
                </a:lnTo>
                <a:lnTo>
                  <a:pt x="2272636" y="0"/>
                </a:lnTo>
                <a:lnTo>
                  <a:pt x="3296942" y="1817017"/>
                </a:lnTo>
                <a:lnTo>
                  <a:pt x="0" y="183872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/>
          <p:cNvSpPr/>
          <p:nvPr/>
        </p:nvSpPr>
        <p:spPr>
          <a:xfrm>
            <a:off x="5430520" y="1664052"/>
            <a:ext cx="5434700" cy="594062"/>
          </a:xfrm>
          <a:prstGeom prst="roundRect">
            <a:avLst>
              <a:gd name="adj" fmla="val 20752"/>
            </a:avLst>
          </a:prstGeom>
          <a:solidFill>
            <a:srgbClr val="F7EE79"/>
          </a:solidFill>
          <a:effectLst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tứ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giác</a:t>
            </a:r>
            <a:r>
              <a:rPr lang="en-US" sz="2800" dirty="0">
                <a:solidFill>
                  <a:srgbClr val="FB1D12"/>
                </a:solidFill>
              </a:rPr>
              <a:t>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38640" y="3454955"/>
            <a:ext cx="7530931" cy="523220"/>
            <a:chOff x="4975091" y="695644"/>
            <a:chExt cx="7530931" cy="523220"/>
          </a:xfrm>
        </p:grpSpPr>
        <p:sp>
          <p:nvSpPr>
            <p:cNvPr id="35" name="Oval 34"/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12413" y="695644"/>
              <a:ext cx="70936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trụ</a:t>
              </a:r>
              <a:r>
                <a:rPr lang="en-US" sz="2800" dirty="0"/>
                <a:t>?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cầu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401"/>
          <a:stretch>
            <a:fillRect/>
          </a:stretch>
        </p:blipFill>
        <p:spPr>
          <a:xfrm>
            <a:off x="838640" y="4316115"/>
            <a:ext cx="9801225" cy="2086670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3272342" y="3892277"/>
            <a:ext cx="1268361" cy="584473"/>
            <a:chOff x="3272342" y="3892277"/>
            <a:chExt cx="1268361" cy="584473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3848100" y="3892277"/>
              <a:ext cx="0" cy="5844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668224" y="3896676"/>
            <a:ext cx="2911205" cy="791438"/>
            <a:chOff x="3272342" y="3892277"/>
            <a:chExt cx="2911207" cy="791438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>
              <a:solidFill>
                <a:srgbClr val="FB1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848100" y="3892277"/>
              <a:ext cx="2335449" cy="791438"/>
            </a:xfrm>
            <a:prstGeom prst="straightConnector1">
              <a:avLst/>
            </a:prstGeom>
            <a:ln w="28575">
              <a:solidFill>
                <a:srgbClr val="FB1D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9" grpId="0" animBg="1"/>
      <p:bldP spid="29" grpId="1" animBg="1"/>
      <p:bldP spid="32" grpId="0" animBg="1"/>
      <p:bldP spid="32" grpId="1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41167" y="590964"/>
            <a:ext cx="3386433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 err="1"/>
              <a:t>Vẽ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(Theo </a:t>
            </a:r>
            <a:r>
              <a:rPr lang="en-US" sz="2700" dirty="0" err="1"/>
              <a:t>mẫu</a:t>
            </a:r>
            <a:r>
              <a:rPr lang="en-US" sz="2700" dirty="0"/>
              <a:t>).</a:t>
            </a:r>
            <a:endParaRPr lang="vi-VN" sz="27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545" y="1490585"/>
            <a:ext cx="7631361" cy="3876829"/>
          </a:xfrm>
          <a:prstGeom prst="rect">
            <a:avLst/>
          </a:prstGeom>
        </p:spPr>
      </p:pic>
      <p:pic>
        <p:nvPicPr>
          <p:cNvPr id="7174" name="Picture 6" descr="Happy Kid Draw Flower Painting | Drawing for kids, Girls cartoon art, Cartoon  kid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372" y="3117133"/>
            <a:ext cx="3740867" cy="374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46256" y="640789"/>
            <a:ext cx="809918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/>
              <a:t>a) </a:t>
            </a:r>
            <a:r>
              <a:rPr lang="en-US" sz="2700" dirty="0" err="1"/>
              <a:t>Nêu</a:t>
            </a:r>
            <a:r>
              <a:rPr lang="en-US" sz="2700" dirty="0"/>
              <a:t> </a:t>
            </a:r>
            <a:r>
              <a:rPr lang="en-US" sz="2700" dirty="0" err="1"/>
              <a:t>tên</a:t>
            </a:r>
            <a:r>
              <a:rPr lang="en-US" sz="2700" dirty="0"/>
              <a:t> </a:t>
            </a:r>
            <a:r>
              <a:rPr lang="en-US" sz="2700" dirty="0" err="1"/>
              <a:t>ba</a:t>
            </a:r>
            <a:r>
              <a:rPr lang="en-US" sz="2700" dirty="0"/>
              <a:t> </a:t>
            </a:r>
            <a:r>
              <a:rPr lang="en-US" sz="2700" dirty="0" err="1"/>
              <a:t>điểm</a:t>
            </a:r>
            <a:r>
              <a:rPr lang="en-US" sz="2700" dirty="0"/>
              <a:t> </a:t>
            </a:r>
            <a:r>
              <a:rPr lang="en-US" sz="2700" dirty="0" err="1"/>
              <a:t>thẳng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1096646" y="1377855"/>
            <a:ext cx="4382737" cy="3253140"/>
            <a:chOff x="816428" y="1554834"/>
            <a:chExt cx="4382737" cy="3253140"/>
          </a:xfrm>
        </p:grpSpPr>
        <p:sp>
          <p:nvSpPr>
            <p:cNvPr id="43" name="Rectangle: Rounded Corners 42"/>
            <p:cNvSpPr/>
            <p:nvPr/>
          </p:nvSpPr>
          <p:spPr>
            <a:xfrm>
              <a:off x="816428" y="1554834"/>
              <a:ext cx="4382737" cy="3253140"/>
            </a:xfrm>
            <a:prstGeom prst="roundRect">
              <a:avLst/>
            </a:prstGeom>
            <a:solidFill>
              <a:srgbClr val="C4EBFC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989545" y="1565109"/>
              <a:ext cx="4127198" cy="2985602"/>
              <a:chOff x="448279" y="1256522"/>
              <a:chExt cx="4127198" cy="2985602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274805" y="1256522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  <a:endParaRPr lang="vi-VN" sz="2800" dirty="0"/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448279" y="1710813"/>
                <a:ext cx="4127198" cy="2531311"/>
                <a:chOff x="448279" y="1710813"/>
                <a:chExt cx="4127198" cy="2531311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871793" y="1710813"/>
                  <a:ext cx="3309257" cy="2067343"/>
                  <a:chOff x="871793" y="1710813"/>
                  <a:chExt cx="3309257" cy="2067343"/>
                </a:xfrm>
              </p:grpSpPr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871793" y="1710813"/>
                    <a:ext cx="3309257" cy="2067343"/>
                    <a:chOff x="1727200" y="1321743"/>
                    <a:chExt cx="3309257" cy="2067343"/>
                  </a:xfrm>
                </p:grpSpPr>
                <p:sp>
                  <p:nvSpPr>
                    <p:cNvPr id="11" name="Isosceles Triangle 10"/>
                    <p:cNvSpPr/>
                    <p:nvPr/>
                  </p:nvSpPr>
                  <p:spPr>
                    <a:xfrm>
                      <a:off x="1727200" y="1321743"/>
                      <a:ext cx="3309257" cy="2067343"/>
                    </a:xfrm>
                    <a:prstGeom prst="triangle">
                      <a:avLst>
                        <a:gd name="adj" fmla="val 23357"/>
                      </a:avLst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" name="Straight Connector 11"/>
                    <p:cNvCxnSpPr>
                      <a:endCxn id="11" idx="5"/>
                    </p:cNvCxnSpPr>
                    <p:nvPr/>
                  </p:nvCxnSpPr>
                  <p:spPr>
                    <a:xfrm flipV="1">
                      <a:off x="2002971" y="2355415"/>
                      <a:ext cx="1765329" cy="300699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Straight Connector 12"/>
                    <p:cNvCxnSpPr>
                      <a:stCxn id="11" idx="5"/>
                    </p:cNvCxnSpPr>
                    <p:nvPr/>
                  </p:nvCxnSpPr>
                  <p:spPr>
                    <a:xfrm flipH="1">
                      <a:off x="3676650" y="2355415"/>
                      <a:ext cx="91650" cy="1033671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1133475" y="3048000"/>
                    <a:ext cx="1676400" cy="7143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TextBox 19"/>
                <p:cNvSpPr txBox="1"/>
                <p:nvPr/>
              </p:nvSpPr>
              <p:spPr>
                <a:xfrm>
                  <a:off x="709961" y="2633224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E</a:t>
                  </a:r>
                  <a:endParaRPr lang="vi-VN" sz="2800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48279" y="3500765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B</a:t>
                  </a:r>
                  <a:endParaRPr lang="vi-VN" sz="2800" dirty="0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2526421" y="371890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H</a:t>
                  </a:r>
                  <a:endParaRPr lang="vi-VN" sz="2800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4131125" y="363162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C</a:t>
                  </a:r>
                  <a:endParaRPr lang="vi-VN" sz="2800" dirty="0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2907944" y="2313034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G</a:t>
                  </a:r>
                  <a:endParaRPr lang="vi-VN" sz="2800" dirty="0"/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6149660" y="1377855"/>
            <a:ext cx="4563829" cy="3253140"/>
            <a:chOff x="6376944" y="1554833"/>
            <a:chExt cx="4563829" cy="3253140"/>
          </a:xfrm>
        </p:grpSpPr>
        <p:sp>
          <p:nvSpPr>
            <p:cNvPr id="40" name="Rectangle: Rounded Corners 39"/>
            <p:cNvSpPr/>
            <p:nvPr/>
          </p:nvSpPr>
          <p:spPr>
            <a:xfrm>
              <a:off x="6376944" y="1554833"/>
              <a:ext cx="4563829" cy="3253140"/>
            </a:xfrm>
            <a:prstGeom prst="roundRect">
              <a:avLst/>
            </a:prstGeom>
            <a:solidFill>
              <a:srgbClr val="FDDD8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6562996" y="1565109"/>
              <a:ext cx="4377777" cy="3031174"/>
              <a:chOff x="5965732" y="1626664"/>
              <a:chExt cx="4377777" cy="3031174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6496785" y="2155063"/>
                <a:ext cx="3403008" cy="1979555"/>
                <a:chOff x="5595849" y="2715033"/>
                <a:chExt cx="3403008" cy="1979555"/>
              </a:xfrm>
            </p:grpSpPr>
            <p:sp>
              <p:nvSpPr>
                <p:cNvPr id="27" name="Isosceles Triangle 26"/>
                <p:cNvSpPr/>
                <p:nvPr/>
              </p:nvSpPr>
              <p:spPr>
                <a:xfrm>
                  <a:off x="5595850" y="2715033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Isosceles Triangle 27"/>
                <p:cNvSpPr/>
                <p:nvPr/>
              </p:nvSpPr>
              <p:spPr>
                <a:xfrm flipV="1">
                  <a:off x="5595849" y="3707400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0" name="Straight Connector 29"/>
                <p:cNvCxnSpPr>
                  <a:stCxn id="27" idx="0"/>
                  <a:endCxn id="28" idx="0"/>
                </p:cNvCxnSpPr>
                <p:nvPr/>
              </p:nvCxnSpPr>
              <p:spPr>
                <a:xfrm flipH="1">
                  <a:off x="6455789" y="2715033"/>
                  <a:ext cx="1" cy="197955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/>
              <p:cNvSpPr txBox="1"/>
              <p:nvPr/>
            </p:nvSpPr>
            <p:spPr>
              <a:xfrm>
                <a:off x="7144968" y="1626664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N</a:t>
                </a:r>
                <a:endParaRPr lang="vi-VN" sz="28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965732" y="2791461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M</a:t>
                </a:r>
                <a:endParaRPr lang="vi-VN" sz="28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134549" y="4134618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</a:t>
                </a:r>
                <a:endParaRPr lang="vi-VN" sz="28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9919995" y="2791461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P</a:t>
                </a:r>
                <a:endParaRPr lang="vi-VN" sz="28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403351" y="3167390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O</a:t>
                </a:r>
                <a:endParaRPr lang="vi-VN" sz="2800" dirty="0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2096289" y="4808136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8" name="Rectangle: Rounded Corners 47"/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59615" y="4819544"/>
              <a:ext cx="1821332" cy="13849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E, B</a:t>
              </a:r>
              <a:endParaRPr lang="en-US" sz="2800" dirty="0">
                <a:solidFill>
                  <a:srgbClr val="FF0000"/>
                </a:solidFill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G, C</a:t>
              </a:r>
              <a:endParaRPr lang="en-US" sz="2800" dirty="0">
                <a:solidFill>
                  <a:srgbClr val="FF0000"/>
                </a:solidFill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B, H, C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736323" y="4808136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1" name="Rectangle: Rounded Corners 50"/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36423" y="5034987"/>
              <a:ext cx="3221237" cy="95410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N, O, Q</a:t>
              </a:r>
              <a:endParaRPr lang="en-US" sz="2800" dirty="0">
                <a:solidFill>
                  <a:srgbClr val="FF0000"/>
                </a:solidFill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M, O, P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27313" y="490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64635" y="297105"/>
            <a:ext cx="9382299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/>
              <a:t>b) </a:t>
            </a:r>
            <a:r>
              <a:rPr lang="en-US" sz="2700" dirty="0" err="1"/>
              <a:t>Rô</a:t>
            </a:r>
            <a:r>
              <a:rPr lang="en-US" sz="2700" dirty="0"/>
              <a:t> – </a:t>
            </a:r>
            <a:r>
              <a:rPr lang="en-US" sz="2700" dirty="0" err="1"/>
              <a:t>bốt</a:t>
            </a:r>
            <a:r>
              <a:rPr lang="en-US" sz="2700" dirty="0"/>
              <a:t> </a:t>
            </a:r>
            <a:r>
              <a:rPr lang="en-US" sz="2700" dirty="0" err="1"/>
              <a:t>đã</a:t>
            </a:r>
            <a:r>
              <a:rPr lang="en-US" sz="2700" dirty="0"/>
              <a:t> </a:t>
            </a:r>
            <a:r>
              <a:rPr lang="en-US" sz="2700" dirty="0" err="1"/>
              <a:t>trồng</a:t>
            </a:r>
            <a:r>
              <a:rPr lang="en-US" sz="2700" dirty="0"/>
              <a:t> 5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thành</a:t>
            </a:r>
            <a:r>
              <a:rPr lang="en-US" sz="2700" dirty="0"/>
              <a:t> 2 </a:t>
            </a:r>
            <a:r>
              <a:rPr lang="en-US" sz="2700" dirty="0" err="1"/>
              <a:t>hàng</a:t>
            </a:r>
            <a:r>
              <a:rPr lang="en-US" sz="2700" dirty="0"/>
              <a:t>, </a:t>
            </a:r>
            <a:r>
              <a:rPr lang="en-US" sz="2700" dirty="0" err="1"/>
              <a:t>sao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3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18352"/>
          <a:stretch>
            <a:fillRect/>
          </a:stretch>
        </p:blipFill>
        <p:spPr>
          <a:xfrm>
            <a:off x="1386808" y="1732167"/>
            <a:ext cx="8926657" cy="31495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6283" y="5152317"/>
            <a:ext cx="10973961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Em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hãy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tìm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trồng</a:t>
            </a:r>
            <a:r>
              <a:rPr lang="en-US" sz="2700" dirty="0">
                <a:solidFill>
                  <a:srgbClr val="FF0000"/>
                </a:solidFill>
              </a:rPr>
              <a:t> 7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thành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, </a:t>
            </a:r>
            <a:r>
              <a:rPr lang="en-US" sz="2700" dirty="0" err="1">
                <a:solidFill>
                  <a:srgbClr val="FF0000"/>
                </a:solidFill>
              </a:rPr>
              <a:t>sao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cho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mỗi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có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.</a:t>
            </a:r>
            <a:endParaRPr lang="vi-VN" sz="2700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022805" y="1181673"/>
            <a:ext cx="3899353" cy="4616060"/>
            <a:chOff x="1806575" y="789787"/>
            <a:chExt cx="3899353" cy="461606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" r="89354" b="66464"/>
            <a:stretch>
              <a:fillRect/>
            </a:stretch>
          </p:blipFill>
          <p:spPr>
            <a:xfrm>
              <a:off x="1806575" y="803578"/>
              <a:ext cx="952955" cy="129715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" r="89354" b="66464"/>
            <a:stretch>
              <a:fillRect/>
            </a:stretch>
          </p:blipFill>
          <p:spPr>
            <a:xfrm>
              <a:off x="3279774" y="803577"/>
              <a:ext cx="952955" cy="129715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" r="89354" b="66464"/>
            <a:stretch>
              <a:fillRect/>
            </a:stretch>
          </p:blipFill>
          <p:spPr>
            <a:xfrm>
              <a:off x="4752973" y="789787"/>
              <a:ext cx="952955" cy="129715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" r="89354" b="66464"/>
            <a:stretch>
              <a:fillRect/>
            </a:stretch>
          </p:blipFill>
          <p:spPr>
            <a:xfrm>
              <a:off x="1806575" y="4108696"/>
              <a:ext cx="952955" cy="129715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" r="89354" b="66464"/>
            <a:stretch>
              <a:fillRect/>
            </a:stretch>
          </p:blipFill>
          <p:spPr>
            <a:xfrm>
              <a:off x="3279774" y="4108696"/>
              <a:ext cx="952955" cy="129715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" r="89354" b="66464"/>
            <a:stretch>
              <a:fillRect/>
            </a:stretch>
          </p:blipFill>
          <p:spPr>
            <a:xfrm>
              <a:off x="4752972" y="4108695"/>
              <a:ext cx="952955" cy="129715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" r="89354" b="66464"/>
            <a:stretch>
              <a:fillRect/>
            </a:stretch>
          </p:blipFill>
          <p:spPr>
            <a:xfrm>
              <a:off x="3308802" y="2396734"/>
              <a:ext cx="952955" cy="1297151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2409371" y="2086938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409371" y="2059786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825873" y="200723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124771" y="349484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71810" y="349483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2</a:t>
            </a:r>
            <a:endParaRPr lang="vi-VN" sz="2700" dirty="0">
              <a:solidFill>
                <a:srgbClr val="FF0000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121401" y="1742769"/>
            <a:ext cx="5047794" cy="3953693"/>
            <a:chOff x="6096000" y="1195463"/>
            <a:chExt cx="5047794" cy="395369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" r="89354" b="66464"/>
            <a:stretch>
              <a:fillRect/>
            </a:stretch>
          </p:blipFill>
          <p:spPr>
            <a:xfrm>
              <a:off x="6096000" y="1195463"/>
              <a:ext cx="952955" cy="129715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" r="89354" b="66464"/>
            <a:stretch>
              <a:fillRect/>
            </a:stretch>
          </p:blipFill>
          <p:spPr>
            <a:xfrm>
              <a:off x="7048955" y="2492614"/>
              <a:ext cx="952955" cy="129715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" r="89354" b="66464"/>
            <a:stretch>
              <a:fillRect/>
            </a:stretch>
          </p:blipFill>
          <p:spPr>
            <a:xfrm>
              <a:off x="8177000" y="3852005"/>
              <a:ext cx="952955" cy="129715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" r="89354" b="66464"/>
            <a:stretch>
              <a:fillRect/>
            </a:stretch>
          </p:blipFill>
          <p:spPr>
            <a:xfrm>
              <a:off x="10190839" y="1195463"/>
              <a:ext cx="952955" cy="129715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" r="89354" b="66464"/>
            <a:stretch>
              <a:fillRect/>
            </a:stretch>
          </p:blipFill>
          <p:spPr>
            <a:xfrm>
              <a:off x="9304682" y="2448766"/>
              <a:ext cx="952955" cy="129715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" r="89354" b="66464"/>
            <a:stretch>
              <a:fillRect/>
            </a:stretch>
          </p:blipFill>
          <p:spPr>
            <a:xfrm>
              <a:off x="8176637" y="2492614"/>
              <a:ext cx="952955" cy="129715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" r="89354" b="66464"/>
            <a:stretch>
              <a:fillRect/>
            </a:stretch>
          </p:blipFill>
          <p:spPr>
            <a:xfrm>
              <a:off x="8147003" y="1195463"/>
              <a:ext cx="952955" cy="1297151"/>
            </a:xfrm>
            <a:prstGeom prst="rect">
              <a:avLst/>
            </a:prstGeom>
          </p:spPr>
        </p:pic>
        <p:cxnSp>
          <p:nvCxnSpPr>
            <p:cNvPr id="27" name="Straight Connector 26"/>
            <p:cNvCxnSpPr>
              <a:endCxn id="22" idx="2"/>
            </p:cNvCxnSpPr>
            <p:nvPr/>
          </p:nvCxnSpPr>
          <p:spPr>
            <a:xfrm>
              <a:off x="6450723" y="2350839"/>
              <a:ext cx="2202755" cy="2798317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8828205" y="2393740"/>
              <a:ext cx="2073785" cy="2755416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683112" y="170884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>
              <a:off x="8654763" y="1743445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ags/tag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p="http://schemas.openxmlformats.org/presentationml/2006/main">
  <p:tag name="ARS_PPT_DBNAME" val="Bai33.Ontapphepcong,pheptrutrongphamvi20,100[20210615094449804].mdb"/>
  <p:tag name="ARS_RESPONSE_PERSONNUM" val="100"/>
</p:tagLst>
</file>

<file path=ppt/tags/tag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1911</Words>
  <Application>WPS Presentation</Application>
  <PresentationFormat>Widescreen</PresentationFormat>
  <Paragraphs>163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SimSun</vt:lpstr>
      <vt:lpstr>Wingdings</vt:lpstr>
      <vt:lpstr>Arial</vt:lpstr>
      <vt:lpstr>UTM Cookies</vt:lpstr>
      <vt:lpstr>Segoe Print</vt:lpstr>
      <vt:lpstr>Microsoft YaHei</vt:lpstr>
      <vt:lpstr>Arial Unicode MS</vt:lpstr>
      <vt:lpstr>Calibri</vt:lpstr>
      <vt:lpstr>Blackadder ITC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phuong dong</cp:lastModifiedBy>
  <cp:revision>373</cp:revision>
  <dcterms:created xsi:type="dcterms:W3CDTF">2021-06-02T01:34:00Z</dcterms:created>
  <dcterms:modified xsi:type="dcterms:W3CDTF">2025-05-09T14:28:52Z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DF92DF0433BF4F78A58434B5A9EA72A1_12</vt:lpwstr>
  </property>
  <property fmtid="{D5CDD505-2E9C-101B-9397-08002B2CF9AE}" pid="3" name="KSOProductBuildVer">
    <vt:lpwstr>2057-12.2.0.21172</vt:lpwstr>
  </property>
</Properties>
</file>