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1" r:id="rId4"/>
    <p:sldId id="262" r:id="rId5"/>
    <p:sldId id="263" r:id="rId6"/>
    <p:sldId id="264" r:id="rId7"/>
    <p:sldId id="256" r:id="rId8"/>
    <p:sldId id="257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6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EA52-B6E9-4207-A83E-BF582221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0EED-3E4F-4EFA-AD85-78EA202F1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A7C3-65BA-409D-B27C-ECBA7B06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8DD0-6F87-4B53-AB50-A63F14554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4A09-4146-4581-8304-C2943C7B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ED89E-9F16-4BBC-89C7-5104AEA0C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7033A-FA6E-4843-A768-C4056F509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0B65-2492-41F6-9D8A-C6B210068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50E0-B9A2-4574-9C5A-BD2CB0D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D470-02B2-45D1-8A24-3B4BB5F6D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7D75-B04C-4942-ADF7-AFFC5073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31E8-9866-4B59-8452-7C39075F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1562D9-6A9A-4B42-BEF6-0CF02B20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076" name="Picture 4" descr="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0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u="sng" dirty="0" err="1" smtClean="0">
                <a:solidFill>
                  <a:srgbClr val="FF0000"/>
                </a:solidFill>
              </a:rPr>
              <a:t>Kĩ</a:t>
            </a:r>
            <a:r>
              <a:rPr lang="en-US" sz="6000" b="1" u="sng" dirty="0" smtClean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thuật</a:t>
            </a:r>
            <a:r>
              <a:rPr lang="en-US" sz="6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1887677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2880702"/>
            <a:ext cx="708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</a:rPr>
              <a:t>Hãy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nêu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bước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lắp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máy</a:t>
            </a:r>
            <a:r>
              <a:rPr lang="en-US" sz="4400" b="1" dirty="0">
                <a:solidFill>
                  <a:srgbClr val="FF0000"/>
                </a:solidFill>
              </a:rPr>
              <a:t> bay </a:t>
            </a:r>
            <a:r>
              <a:rPr lang="en-US" sz="4400" b="1" dirty="0" err="1">
                <a:solidFill>
                  <a:srgbClr val="FF0000"/>
                </a:solidFill>
              </a:rPr>
              <a:t>trực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thăng</a:t>
            </a:r>
            <a:r>
              <a:rPr lang="en-US" sz="4400" b="1" dirty="0">
                <a:solidFill>
                  <a:srgbClr val="FF0000"/>
                </a:solidFill>
              </a:rPr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11267" name="Picture 4" descr="Computer_Art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066800" y="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</a:rPr>
              <a:t>Kỹ thuật</a:t>
            </a:r>
            <a:r>
              <a:rPr lang="en-US" sz="20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403858" y="457200"/>
            <a:ext cx="4864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3/ Lắp máy bay trực thăng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4800" y="60198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Nêu quy trình lắp hoàn chỉnh máy bay trực thăng </a:t>
            </a:r>
          </a:p>
        </p:txBody>
      </p:sp>
      <p:pic>
        <p:nvPicPr>
          <p:cNvPr id="17417" name="Picture 9" descr="Copy of IMG_0930"/>
          <p:cNvPicPr>
            <a:picLocks noChangeAspect="1" noChangeArrowheads="1"/>
          </p:cNvPicPr>
          <p:nvPr/>
        </p:nvPicPr>
        <p:blipFill>
          <a:blip r:embed="rId3">
            <a:lum bright="18000" contrast="84000"/>
          </a:blip>
          <a:srcRect l="1875" t="4616" r="4375" b="12308"/>
          <a:stretch>
            <a:fillRect/>
          </a:stretch>
        </p:blipFill>
        <p:spPr bwMode="auto">
          <a:xfrm>
            <a:off x="304800" y="1752600"/>
            <a:ext cx="8534400" cy="426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2291" name="Picture 4" descr="Computer_Art2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43000" y="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FF0000"/>
                </a:solidFill>
              </a:rPr>
              <a:t>Kỹ thuật</a:t>
            </a:r>
            <a:r>
              <a:rPr lang="en-US" sz="20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403858" y="457200"/>
            <a:ext cx="4864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II/ </a:t>
            </a:r>
            <a:r>
              <a:rPr lang="en-US" sz="2000" b="1" u="sng">
                <a:solidFill>
                  <a:srgbClr val="0000FF"/>
                </a:solidFill>
              </a:rPr>
              <a:t>Đánh giá sản phẩm</a:t>
            </a:r>
            <a:r>
              <a:rPr lang="en-US" sz="2000" b="1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8915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Dựa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tiêu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chí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để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đánh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sản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phẩm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+ </a:t>
            </a:r>
            <a:r>
              <a:rPr lang="en-US" sz="2400" b="1" dirty="0" err="1">
                <a:solidFill>
                  <a:srgbClr val="0000FF"/>
                </a:solidFill>
              </a:rPr>
              <a:t>Máy</a:t>
            </a:r>
            <a:r>
              <a:rPr lang="en-US" sz="2400" b="1" dirty="0">
                <a:solidFill>
                  <a:srgbClr val="0000FF"/>
                </a:solidFill>
              </a:rPr>
              <a:t> bay </a:t>
            </a:r>
            <a:r>
              <a:rPr lang="en-US" sz="2400" b="1" dirty="0" err="1">
                <a:solidFill>
                  <a:srgbClr val="0000FF"/>
                </a:solidFill>
              </a:rPr>
              <a:t>được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lắp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chấc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chắn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không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xộc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xệch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+ </a:t>
            </a:r>
            <a:r>
              <a:rPr lang="en-US" sz="2400" b="1" dirty="0" err="1">
                <a:solidFill>
                  <a:srgbClr val="0000FF"/>
                </a:solidFill>
              </a:rPr>
              <a:t>Mối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ghép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giữa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đỡ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sàn</a:t>
            </a:r>
            <a:r>
              <a:rPr lang="en-US" sz="2400" b="1" dirty="0">
                <a:solidFill>
                  <a:srgbClr val="0000FF"/>
                </a:solidFill>
              </a:rPr>
              <a:t> ca bin </a:t>
            </a:r>
            <a:r>
              <a:rPr lang="en-US" sz="2400" b="1" dirty="0" err="1">
                <a:solidFill>
                  <a:srgbClr val="0000FF"/>
                </a:solidFill>
              </a:rPr>
              <a:t>với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càn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máy</a:t>
            </a:r>
            <a:r>
              <a:rPr lang="en-US" sz="2400" b="1" dirty="0">
                <a:solidFill>
                  <a:srgbClr val="0000FF"/>
                </a:solidFill>
              </a:rPr>
              <a:t> bay </a:t>
            </a:r>
            <a:r>
              <a:rPr lang="en-US" sz="2400" b="1" dirty="0" err="1">
                <a:solidFill>
                  <a:srgbClr val="0000FF"/>
                </a:solidFill>
              </a:rPr>
              <a:t>phải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chắc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chắn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thẳng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để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máy</a:t>
            </a:r>
            <a:r>
              <a:rPr lang="en-US" sz="2400" b="1" dirty="0">
                <a:solidFill>
                  <a:srgbClr val="0000FF"/>
                </a:solidFill>
              </a:rPr>
              <a:t> bay </a:t>
            </a:r>
            <a:r>
              <a:rPr lang="en-US" sz="2400" b="1" dirty="0" err="1">
                <a:solidFill>
                  <a:srgbClr val="0000FF"/>
                </a:solidFill>
              </a:rPr>
              <a:t>không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bị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chúc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xuống</a:t>
            </a:r>
            <a:r>
              <a:rPr lang="en-US" sz="2400" b="1" dirty="0">
                <a:solidFill>
                  <a:srgbClr val="0000FF"/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nhận xét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 những HS lắp đẹp 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lắp ghép ở </a:t>
            </a:r>
            <a:r>
              <a:rPr lang="nl-N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nhà, chia sẻ kết quả với người thân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6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886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a-DK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đúng, đủ số lượng các chi tiết lắp máy bay trực thăng.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lắp và lắp được máy bay trực thăng theo mẫu. Máy bay lắp tương đối chắc chắn.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Cẩn thận, tỉ mỉ, yêu thích môn 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SDNLTK&amp;HQ: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TKNL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dụng.Khi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NLMT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da-DK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DẠY HỌC:</a:t>
            </a:r>
          </a:p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zoom</a:t>
            </a:r>
          </a:p>
        </p:txBody>
      </p:sp>
    </p:spTree>
    <p:extLst>
      <p:ext uri="{BB962C8B-B14F-4D97-AF65-F5344CB8AC3E}">
        <p14:creationId xmlns:p14="http://schemas.microsoft.com/office/powerpoint/2010/main" val="270534318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-1981200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57400" y="533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LẮP MÁY BAY TRỰC THĂNG ( </a:t>
            </a:r>
            <a:r>
              <a:rPr lang="en-US" sz="2400" b="1" dirty="0" smtClean="0">
                <a:solidFill>
                  <a:srgbClr val="0000FF"/>
                </a:solidFill>
              </a:rPr>
              <a:t>TIẾT 3 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11430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 .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: </a:t>
            </a:r>
            <a:r>
              <a:rPr lang="en-US" sz="2400" b="1" dirty="0" err="1">
                <a:solidFill>
                  <a:srgbClr val="FF0000"/>
                </a:solidFill>
              </a:rPr>
              <a:t>Lắp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bay </a:t>
            </a:r>
            <a:r>
              <a:rPr lang="en-US" sz="2400" b="1" dirty="0" err="1">
                <a:solidFill>
                  <a:srgbClr val="FF0000"/>
                </a:solidFill>
              </a:rPr>
              <a:t>trực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1676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1/ Chọn chi tiết 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Máy bay trực thăng gồm có những bộ phận nào ?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Nêu các chi tiết và dụng cụ để lắp máy trực thăng .</a:t>
            </a:r>
          </a:p>
        </p:txBody>
      </p:sp>
      <p:pic>
        <p:nvPicPr>
          <p:cNvPr id="9231" name="Picture 15" descr="Copy of IMG_0930"/>
          <p:cNvPicPr>
            <a:picLocks noChangeAspect="1" noChangeArrowheads="1"/>
          </p:cNvPicPr>
          <p:nvPr/>
        </p:nvPicPr>
        <p:blipFill>
          <a:blip r:embed="rId3">
            <a:lum bright="18000" contrast="84000"/>
          </a:blip>
          <a:srcRect l="1875" t="4616" r="4375" b="12308"/>
          <a:stretch>
            <a:fillRect/>
          </a:stretch>
        </p:blipFill>
        <p:spPr bwMode="auto">
          <a:xfrm>
            <a:off x="304800" y="2286000"/>
            <a:ext cx="7620000" cy="32766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81000" y="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162632" y="457200"/>
            <a:ext cx="5795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57200" y="914400"/>
            <a:ext cx="2551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1/ Chọn chi tiết :</a:t>
            </a:r>
          </a:p>
        </p:txBody>
      </p:sp>
      <p:graphicFrame>
        <p:nvGraphicFramePr>
          <p:cNvPr id="10397" name="Group 157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4343400" cy="5131342"/>
        </p:xfrm>
        <a:graphic>
          <a:graphicData uri="http://schemas.openxmlformats.org/drawingml/2006/table">
            <a:tbl>
              <a:tblPr/>
              <a:tblGrid>
                <a:gridCol w="3200400"/>
                <a:gridCol w="1143000"/>
              </a:tblGrid>
              <a:tr h="650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gọi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Slượng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0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nhỏ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chữ 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Hai tấm bên của chữ 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sau ca bin máy bay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mặt ca bin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Tấm tam giác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11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9 lỗ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6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5 lỗ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01" name="Group 161"/>
          <p:cNvGraphicFramePr>
            <a:graphicFrameLocks noGrp="1"/>
          </p:cNvGraphicFramePr>
          <p:nvPr/>
        </p:nvGraphicFramePr>
        <p:xfrm>
          <a:off x="4419600" y="1371600"/>
          <a:ext cx="4724400" cy="5093130"/>
        </p:xfrm>
        <a:graphic>
          <a:graphicData uri="http://schemas.openxmlformats.org/drawingml/2006/table">
            <a:tbl>
              <a:tblPr/>
              <a:tblGrid>
                <a:gridCol w="3443288"/>
                <a:gridCol w="1281112"/>
              </a:tblGrid>
              <a:tr h="685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gọi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S/lượng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thẳng 3 lỗ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U dài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U ngắn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Thanh chữ L dài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Bánh đai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Trục ngăn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Vòng hãm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Ốc và vít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Cờ-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Tua -vít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-1828800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15814" y="384175"/>
            <a:ext cx="5795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8600" y="1066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2/ Lắp từng bộ phận 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8600" y="1600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a/ Lắp thân và đuôi máy bay :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04800" y="61722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Em hãy nêu các bước lắp thân và đuôi máy bay 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762000"/>
            <a:ext cx="8915400" cy="5334000"/>
            <a:chOff x="979" y="1104"/>
            <a:chExt cx="3581" cy="2755"/>
          </a:xfrm>
        </p:grpSpPr>
        <p:pic>
          <p:nvPicPr>
            <p:cNvPr id="6156" name="Picture 12" descr="Copy of IMG_0930"/>
            <p:cNvPicPr>
              <a:picLocks noChangeAspect="1" noChangeArrowheads="1"/>
            </p:cNvPicPr>
            <p:nvPr/>
          </p:nvPicPr>
          <p:blipFill>
            <a:blip r:embed="rId3">
              <a:lum bright="18000" contrast="84000"/>
            </a:blip>
            <a:srcRect l="42436" t="39122" r="23686" b="37875"/>
            <a:stretch>
              <a:fillRect/>
            </a:stretch>
          </p:blipFill>
          <p:spPr bwMode="auto">
            <a:xfrm>
              <a:off x="979" y="2256"/>
              <a:ext cx="2237" cy="160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3" descr="Copy of IMG_0930"/>
            <p:cNvPicPr>
              <a:picLocks noChangeAspect="1" noChangeArrowheads="1"/>
            </p:cNvPicPr>
            <p:nvPr/>
          </p:nvPicPr>
          <p:blipFill>
            <a:blip r:embed="rId3">
              <a:lum bright="18000" contrast="84000"/>
            </a:blip>
            <a:srcRect l="75763" t="21213" b="37875"/>
            <a:stretch>
              <a:fillRect/>
            </a:stretch>
          </p:blipFill>
          <p:spPr bwMode="auto">
            <a:xfrm>
              <a:off x="3216" y="1104"/>
              <a:ext cx="1344" cy="268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47800" y="-21336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FF0000"/>
                </a:solidFill>
              </a:rPr>
              <a:t>Kỹ thuật</a:t>
            </a:r>
            <a:r>
              <a:rPr lang="en-US" sz="2800" b="1">
                <a:solidFill>
                  <a:srgbClr val="FF0000"/>
                </a:solidFill>
              </a:rPr>
              <a:t> :</a:t>
            </a:r>
            <a:endParaRPr lang="en-US" sz="2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0995" y="457200"/>
            <a:ext cx="4864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" y="0"/>
            <a:ext cx="845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990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b/ Lắp sàn cac bin và giá đỡ 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4800" y="6019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Nêu cách lắp sàn ca bin và giá đỡ .</a:t>
            </a:r>
          </a:p>
        </p:txBody>
      </p:sp>
      <p:pic>
        <p:nvPicPr>
          <p:cNvPr id="12298" name="Picture 10" descr="Copy of IMG_0932"/>
          <p:cNvPicPr>
            <a:picLocks noChangeAspect="1" noChangeArrowheads="1"/>
          </p:cNvPicPr>
          <p:nvPr/>
        </p:nvPicPr>
        <p:blipFill>
          <a:blip r:embed="rId3">
            <a:lum bright="6000" contrast="94000"/>
          </a:blip>
          <a:srcRect l="19063" t="21642" r="21875" b="16251"/>
          <a:stretch>
            <a:fillRect/>
          </a:stretch>
        </p:blipFill>
        <p:spPr bwMode="auto">
          <a:xfrm>
            <a:off x="914400" y="1752600"/>
            <a:ext cx="7315200" cy="3962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838200" y="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351545" y="457200"/>
            <a:ext cx="5795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1000" y="10668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c/ Lắp ca bin 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Hãy cho biết lắp ca bin gồm những bước nào ?</a:t>
            </a:r>
          </a:p>
        </p:txBody>
      </p:sp>
      <p:pic>
        <p:nvPicPr>
          <p:cNvPr id="2057" name="Picture 9" descr="IMG_0933"/>
          <p:cNvPicPr>
            <a:picLocks noChangeAspect="1" noChangeArrowheads="1"/>
          </p:cNvPicPr>
          <p:nvPr/>
        </p:nvPicPr>
        <p:blipFill>
          <a:blip r:embed="rId3">
            <a:lum bright="12000" contrast="54000"/>
          </a:blip>
          <a:srcRect l="11249" t="32500" r="57813" b="28751"/>
          <a:stretch>
            <a:fillRect/>
          </a:stretch>
        </p:blipFill>
        <p:spPr bwMode="auto">
          <a:xfrm>
            <a:off x="152400" y="18288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G_0933"/>
          <p:cNvPicPr>
            <a:picLocks noChangeAspect="1" noChangeArrowheads="1"/>
          </p:cNvPicPr>
          <p:nvPr/>
        </p:nvPicPr>
        <p:blipFill>
          <a:blip r:embed="rId3">
            <a:lum bright="24000" contrast="66000"/>
          </a:blip>
          <a:srcRect l="47813" t="32500" r="16562" b="32500"/>
          <a:stretch>
            <a:fillRect/>
          </a:stretch>
        </p:blipFill>
        <p:spPr bwMode="auto">
          <a:xfrm>
            <a:off x="4267200" y="17526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914400" y="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490451" y="457200"/>
            <a:ext cx="5795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d/ Lắp cánh quạt: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5800" y="60960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Làm thế nào để lắp cánh quạt ?</a:t>
            </a:r>
          </a:p>
        </p:txBody>
      </p:sp>
      <p:pic>
        <p:nvPicPr>
          <p:cNvPr id="3082" name="Picture 10" descr="Copy of IMG_0934"/>
          <p:cNvPicPr>
            <a:picLocks noChangeAspect="1" noChangeArrowheads="1"/>
          </p:cNvPicPr>
          <p:nvPr/>
        </p:nvPicPr>
        <p:blipFill>
          <a:blip r:embed="rId3">
            <a:lum bright="30000" contrast="100000"/>
          </a:blip>
          <a:srcRect l="21875" t="11250" r="21875" b="7500"/>
          <a:stretch>
            <a:fillRect/>
          </a:stretch>
        </p:blipFill>
        <p:spPr bwMode="auto">
          <a:xfrm>
            <a:off x="838200" y="17526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mputer_Art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38200" y="1524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</a:rPr>
              <a:t>Kỹ thuật</a:t>
            </a:r>
            <a:r>
              <a:rPr lang="en-US" sz="2400" b="1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427745" y="609600"/>
            <a:ext cx="5795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LẮP MÁY BAY TRỰC THĂNG ( TIẾT 3 )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e/ Lắp càng  máy bay 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Em hãy nêu cách lắp càn máy bay .</a:t>
            </a:r>
          </a:p>
        </p:txBody>
      </p:sp>
      <p:pic>
        <p:nvPicPr>
          <p:cNvPr id="4105" name="Picture 9" descr="IMG_0935"/>
          <p:cNvPicPr>
            <a:picLocks noChangeAspect="1" noChangeArrowheads="1"/>
          </p:cNvPicPr>
          <p:nvPr/>
        </p:nvPicPr>
        <p:blipFill>
          <a:blip r:embed="rId3">
            <a:lum bright="18000" contrast="72000"/>
          </a:blip>
          <a:srcRect l="12500" t="13750" r="13438" b="32501"/>
          <a:stretch>
            <a:fillRect/>
          </a:stretch>
        </p:blipFill>
        <p:spPr bwMode="auto">
          <a:xfrm>
            <a:off x="304800" y="1905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542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DÒ: - GV nhận xét giờ học  - Khen những HS lắp đẹp  -  Dặn HS tập lắp ghép ở nhà, chia sẻ kết quả với người thân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V&amp;T</dc:creator>
  <cp:lastModifiedBy>Microsoft account</cp:lastModifiedBy>
  <cp:revision>17</cp:revision>
  <dcterms:created xsi:type="dcterms:W3CDTF">2009-02-22T12:53:34Z</dcterms:created>
  <dcterms:modified xsi:type="dcterms:W3CDTF">2022-03-16T03:24:19Z</dcterms:modified>
</cp:coreProperties>
</file>