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11"/>
  </p:notesMasterIdLst>
  <p:sldIdLst>
    <p:sldId id="550" r:id="rId4"/>
    <p:sldId id="551" r:id="rId5"/>
    <p:sldId id="263" r:id="rId6"/>
    <p:sldId id="524" r:id="rId7"/>
    <p:sldId id="265" r:id="rId8"/>
    <p:sldId id="542" r:id="rId9"/>
    <p:sldId id="277" r:id="rId10"/>
    <p:sldId id="544" r:id="rId12"/>
    <p:sldId id="545" r:id="rId13"/>
    <p:sldId id="260" r:id="rId14"/>
    <p:sldId id="546" r:id="rId15"/>
    <p:sldId id="285" r:id="rId16"/>
    <p:sldId id="547" r:id="rId17"/>
    <p:sldId id="528" r:id="rId18"/>
    <p:sldId id="548" r:id="rId19"/>
    <p:sldId id="553" r:id="rId20"/>
    <p:sldId id="296" r:id="rId21"/>
    <p:sldId id="529" r:id="rId22"/>
    <p:sldId id="298" r:id="rId23"/>
    <p:sldId id="531" r:id="rId24"/>
    <p:sldId id="554" r:id="rId25"/>
    <p:sldId id="555" r:id="rId26"/>
    <p:sldId id="556" r:id="rId27"/>
    <p:sldId id="558" r:id="rId28"/>
    <p:sldId id="30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CECFF"/>
    <a:srgbClr val="00FFFF"/>
    <a:srgbClr val="0099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 showGuides="1">
      <p:cViewPr varScale="1">
        <p:scale>
          <a:sx n="71" d="100"/>
          <a:sy n="71" d="100"/>
        </p:scale>
        <p:origin x="12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37D24-1B7C-4484-868B-EF08D1053E0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AA8A9-21EC-4DA7-AFE0-2CDE06AC70A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aafc7fd8e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aafc7fd8e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54319fdea8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7" name="Google Shape;777;g54319fdea8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703313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2184967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6392797" y="3639400"/>
            <a:ext cx="4072000" cy="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5"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6870283" y="4138833"/>
            <a:ext cx="3084800" cy="9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5" b="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954533" y="807531"/>
            <a:ext cx="10696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2560800" y="2692800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3801592" y="4135473"/>
            <a:ext cx="4323608" cy="38969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863126" y="2665367"/>
            <a:ext cx="3697327" cy="16188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5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/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 sz="1865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 panose="02000000000000000000"/>
              <a:buNone/>
              <a:defRPr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/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5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/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  <a:endParaRPr lang="en-US" altLang="ko-KR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5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  <a:endParaRPr lang="en-US" altLang="ko-KR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9" y="650134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0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1F719-1A9D-47B4-A385-09EFA52473C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0A3C87-C853-4928-AA67-CDACE8A6F72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6.xml"/><Relationship Id="rId2" Type="http://schemas.openxmlformats.org/officeDocument/2006/relationships/tags" Target="../tags/tag5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6.xml"/><Relationship Id="rId2" Type="http://schemas.openxmlformats.org/officeDocument/2006/relationships/tags" Target="../tags/tag7.xml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5.xml"/><Relationship Id="rId5" Type="http://schemas.openxmlformats.org/officeDocument/2006/relationships/tags" Target="../tags/tag1.xml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microsoft.com/office/2007/relationships/media" Target="../media/media1.m4a"/><Relationship Id="rId1" Type="http://schemas.openxmlformats.org/officeDocument/2006/relationships/audio" Target="../media/media1.m4a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" y="0"/>
            <a:ext cx="11985571" cy="6693363"/>
          </a:xfrm>
          <a:prstGeom prst="rect">
            <a:avLst/>
          </a:prstGeom>
        </p:spPr>
      </p:pic>
      <p:sp>
        <p:nvSpPr>
          <p:cNvPr id="8" name="TextBox 2"/>
          <p:cNvSpPr txBox="1"/>
          <p:nvPr/>
        </p:nvSpPr>
        <p:spPr>
          <a:xfrm>
            <a:off x="-20104" y="1220755"/>
            <a:ext cx="1170112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0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CHÀO MỪNG CÁC EM</a:t>
            </a:r>
            <a:br>
              <a:rPr lang="en-GB" sz="40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</a:br>
            <a:r>
              <a:rPr lang="en-GB" sz="4000" b="1" dirty="0">
                <a:latin typeface="Times New Roman" panose="02020603050405020304" pitchFamily="18" charset="0"/>
                <a:ea typeface="Aachen" panose="02020500000000000000" pitchFamily="18" charset="0"/>
                <a:cs typeface="Times New Roman" panose="02020603050405020304" pitchFamily="18" charset="0"/>
              </a:rPr>
              <a:t>ĐẾN VỚI BÀI HỌC NGÀY HÔM NAY!</a:t>
            </a:r>
            <a:endParaRPr lang="en-US" sz="4000" dirty="0">
              <a:latin typeface="Times New Roman" panose="02020603050405020304" pitchFamily="18" charset="0"/>
              <a:ea typeface="Aachen" panose="02020500000000000000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378;p32"/>
          <p:cNvGrpSpPr/>
          <p:nvPr/>
        </p:nvGrpSpPr>
        <p:grpSpPr>
          <a:xfrm>
            <a:off x="532566" y="556453"/>
            <a:ext cx="6030450" cy="794827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532566" y="286453"/>
            <a:ext cx="5721526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40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4946" y="1369253"/>
            <a:ext cx="8618700" cy="3948828"/>
          </a:xfrm>
          <a:prstGeom prst="rect">
            <a:avLst/>
          </a:prstGeom>
        </p:spPr>
      </p:pic>
      <p:sp>
        <p:nvSpPr>
          <p:cNvPr id="22" name="Google Shape;386;p32"/>
          <p:cNvSpPr txBox="1"/>
          <p:nvPr/>
        </p:nvSpPr>
        <p:spPr>
          <a:xfrm>
            <a:off x="532566" y="5410461"/>
            <a:ext cx="1967219" cy="61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marR="0" lvl="1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800" marR="0" lvl="2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400" marR="0" lvl="3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8000" marR="0" lvl="4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600" marR="0" lvl="5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200" marR="0" lvl="6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800" marR="0" lvl="7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400" marR="0" lvl="8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kern="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86;p32"/>
          <p:cNvSpPr txBox="1"/>
          <p:nvPr/>
        </p:nvSpPr>
        <p:spPr>
          <a:xfrm>
            <a:off x="2102878" y="5422520"/>
            <a:ext cx="9590358" cy="61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marR="0" lvl="1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800" marR="0" lvl="2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400" marR="0" lvl="3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8000" marR="0" lvl="4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600" marR="0" lvl="5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200" marR="0" lvl="6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800" marR="0" lvl="7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400" marR="0" lvl="8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hang </a:t>
            </a:r>
            <a:r>
              <a:rPr lang="en-US" sz="3200" b="1" kern="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b="1" kern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kern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/>
          <p:nvPr/>
        </p:nvSpPr>
        <p:spPr>
          <a:xfrm>
            <a:off x="4192001" y="491175"/>
            <a:ext cx="3983812" cy="61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marR="0" lvl="1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800" marR="0" lvl="2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400" marR="0" lvl="3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8000" marR="0" lvl="4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600" marR="0" lvl="5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200" marR="0" lvl="6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800" marR="0" lvl="7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400" marR="0" lvl="8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6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205" y="1451919"/>
            <a:ext cx="113805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0528" y="2968634"/>
            <a:ext cx="10982960" cy="124502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2620456" y="320497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8510235" y="3171957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H="1">
            <a:off x="2809563" y="3678653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 flipH="1">
            <a:off x="2889965" y="3666226"/>
            <a:ext cx="111760" cy="4190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" name="Google Shape;378;p32"/>
          <p:cNvGrpSpPr/>
          <p:nvPr/>
        </p:nvGrpSpPr>
        <p:grpSpPr>
          <a:xfrm>
            <a:off x="1979128" y="952747"/>
            <a:ext cx="7693187" cy="1296184"/>
            <a:chOff x="603225" y="2182575"/>
            <a:chExt cx="2577800" cy="424450"/>
          </a:xfrm>
        </p:grpSpPr>
        <p:sp>
          <p:nvSpPr>
            <p:cNvPr id="2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sz="1865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" name="Google Shape;386;p32"/>
          <p:cNvSpPr txBox="1"/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Montserrat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Nunito"/>
              </a:rPr>
              <a:t>LUYỆN ĐỌC CÂU KHÓ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Nunito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386;p32"/>
          <p:cNvSpPr txBox="1"/>
          <p:nvPr/>
        </p:nvSpPr>
        <p:spPr>
          <a:xfrm>
            <a:off x="4192001" y="491175"/>
            <a:ext cx="3983812" cy="615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9600" marR="0" lvl="0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1219200" marR="0" lvl="1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828800" marR="0" lvl="2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2438400" marR="0" lvl="3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3048000" marR="0" lvl="4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3657600" marR="0" lvl="5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4267200" marR="0" lvl="6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4876800" marR="0" lvl="7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5486400" marR="0" lvl="8" indent="-4235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indent="0">
              <a:buNone/>
            </a:pP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kern="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6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170" y="1435953"/>
            <a:ext cx="112064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Ba-na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1"/>
          <p:cNvSpPr txBox="1">
            <a:spLocks noGrp="1"/>
          </p:cNvSpPr>
          <p:nvPr>
            <p:ph type="body" idx="1"/>
          </p:nvPr>
        </p:nvSpPr>
        <p:spPr>
          <a:xfrm rot="-325168">
            <a:off x="1674760" y="2559084"/>
            <a:ext cx="4080777" cy="1886512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buNone/>
            </a:pP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Hũ: bình sành sứ (thủy tinh,…) loại nhỏ, ở giữa phình ra, nhỏ dần về đáy, dùng để đựng.</a:t>
            </a:r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oogle Shape;365;p31"/>
          <p:cNvGrpSpPr/>
          <p:nvPr/>
        </p:nvGrpSpPr>
        <p:grpSpPr>
          <a:xfrm>
            <a:off x="10988712" y="5696426"/>
            <a:ext cx="440480" cy="643115"/>
            <a:chOff x="4508863" y="1535425"/>
            <a:chExt cx="318850" cy="465575"/>
          </a:xfrm>
        </p:grpSpPr>
        <p:sp>
          <p:nvSpPr>
            <p:cNvPr id="366" name="Google Shape;36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8" name="Google Shape;36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9" name="Google Shape;36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4" name="Google Shape;378;p32"/>
          <p:cNvGrpSpPr/>
          <p:nvPr/>
        </p:nvGrpSpPr>
        <p:grpSpPr>
          <a:xfrm>
            <a:off x="116751" y="475060"/>
            <a:ext cx="5982534" cy="379730"/>
            <a:chOff x="603225" y="2182575"/>
            <a:chExt cx="2577800" cy="424450"/>
          </a:xfrm>
        </p:grpSpPr>
        <p:sp>
          <p:nvSpPr>
            <p:cNvPr id="51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3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4" name="Google Shape;386;p32"/>
          <p:cNvSpPr txBox="1"/>
          <p:nvPr/>
        </p:nvSpPr>
        <p:spPr>
          <a:xfrm>
            <a:off x="0" y="523233"/>
            <a:ext cx="5696784" cy="522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NGHĨA TỪ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2566" y="1065972"/>
            <a:ext cx="11068884" cy="425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5847" y="5500620"/>
            <a:ext cx="1374094" cy="5305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spc="2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96917" y="5500620"/>
            <a:ext cx="71400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ất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bãi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ven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8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73137" y="2309185"/>
            <a:ext cx="1758815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spc="2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3600" b="1" spc="25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spc="25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142213" y="2292029"/>
            <a:ext cx="9435705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137" y="2994309"/>
            <a:ext cx="2634054" cy="6851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1" y="1613648"/>
            <a:ext cx="7987553" cy="83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NHÓM</a:t>
            </a:r>
            <a:endParaRPr lang="en-US" sz="5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5568" y="3351679"/>
            <a:ext cx="406072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 NHẬN XÉT</a:t>
            </a:r>
            <a:endParaRPr 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5568" y="4081183"/>
            <a:ext cx="383149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28625" indent="-428625">
              <a:buFontTx/>
              <a:buChar char="-"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>
              <a:buFontTx/>
              <a:buChar char="-"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28625" indent="-428625">
              <a:buFontTx/>
              <a:buChar char="-"/>
            </a:pP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378;p32"/>
          <p:cNvGrpSpPr/>
          <p:nvPr/>
        </p:nvGrpSpPr>
        <p:grpSpPr>
          <a:xfrm>
            <a:off x="2483377" y="102152"/>
            <a:ext cx="6887969" cy="851574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426730" y="1669909"/>
            <a:ext cx="8054704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3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Con </a:t>
            </a:r>
            <a:r>
              <a:rPr lang="en-GB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 nói với hai vợ chồng điều gì?</a:t>
            </a:r>
            <a:endParaRPr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/>
          <p:cNvSpPr txBox="1"/>
          <p:nvPr/>
        </p:nvSpPr>
        <p:spPr>
          <a:xfrm>
            <a:off x="2708368" y="-166995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282731" y="2393337"/>
            <a:ext cx="11857264" cy="103822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" grpId="0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78;p32"/>
          <p:cNvGrpSpPr/>
          <p:nvPr/>
        </p:nvGrpSpPr>
        <p:grpSpPr>
          <a:xfrm>
            <a:off x="2652015" y="331872"/>
            <a:ext cx="6887969" cy="761539"/>
            <a:chOff x="589295" y="2199196"/>
            <a:chExt cx="2577800" cy="446948"/>
          </a:xfrm>
        </p:grpSpPr>
        <p:sp>
          <p:nvSpPr>
            <p:cNvPr id="70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36"/>
          <p:cNvSpPr txBox="1">
            <a:spLocks noGrp="1"/>
          </p:cNvSpPr>
          <p:nvPr>
            <p:ph type="subTitle" idx="1"/>
          </p:nvPr>
        </p:nvSpPr>
        <p:spPr>
          <a:xfrm>
            <a:off x="489672" y="1789559"/>
            <a:ext cx="10919886" cy="76134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GB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Nhờ </a:t>
            </a:r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đâu hai vợ chồng thoát khỏi nạn lũ lụt?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Google Shape;386;p32"/>
          <p:cNvSpPr txBox="1"/>
          <p:nvPr/>
        </p:nvSpPr>
        <p:spPr>
          <a:xfrm>
            <a:off x="2843775" y="1583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: Rounded Corners 1"/>
          <p:cNvSpPr/>
          <p:nvPr/>
        </p:nvSpPr>
        <p:spPr>
          <a:xfrm>
            <a:off x="489671" y="2596571"/>
            <a:ext cx="11383673" cy="12089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" grpId="0" build="p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792;p36"/>
          <p:cNvSpPr txBox="1"/>
          <p:nvPr/>
        </p:nvSpPr>
        <p:spPr>
          <a:xfrm>
            <a:off x="554338" y="1400381"/>
            <a:ext cx="11078862" cy="106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pPr marL="0" indent="0" algn="just"/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oogle Shape;378;p32"/>
          <p:cNvGrpSpPr/>
          <p:nvPr/>
        </p:nvGrpSpPr>
        <p:grpSpPr>
          <a:xfrm>
            <a:off x="2676836" y="643224"/>
            <a:ext cx="6887969" cy="672888"/>
            <a:chOff x="589295" y="2199196"/>
            <a:chExt cx="2577800" cy="446948"/>
          </a:xfrm>
        </p:grpSpPr>
        <p:sp>
          <p:nvSpPr>
            <p:cNvPr id="33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386;p32"/>
          <p:cNvSpPr txBox="1"/>
          <p:nvPr/>
        </p:nvSpPr>
        <p:spPr>
          <a:xfrm>
            <a:off x="2585621" y="266528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457356" y="2737682"/>
            <a:ext cx="11388280" cy="164552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6269" y="2436770"/>
            <a:ext cx="6091518" cy="1179288"/>
          </a:xfrm>
        </p:spPr>
        <p:txBody>
          <a:bodyPr>
            <a:noAutofit/>
          </a:bodyPr>
          <a:lstStyle/>
          <a:p>
            <a:r>
              <a:rPr lang="en-US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358848" y="2696316"/>
            <a:ext cx="7086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Google Shape;792;p36"/>
          <p:cNvSpPr txBox="1"/>
          <p:nvPr/>
        </p:nvSpPr>
        <p:spPr>
          <a:xfrm>
            <a:off x="578519" y="1339355"/>
            <a:ext cx="8537772" cy="1066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 panose="02000000000000000000"/>
              <a:buNone/>
              <a:defRPr sz="1865" b="0" i="0" u="none" strike="noStrike" cap="none">
                <a:solidFill>
                  <a:schemeClr val="dk1"/>
                </a:solidFill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defRPr>
            </a:lvl9pPr>
          </a:lstStyle>
          <a:p>
            <a:pPr marL="0" indent="0"/>
            <a:r>
              <a:rPr lang="en-US" sz="36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Theo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oogle Shape;378;p32"/>
          <p:cNvGrpSpPr/>
          <p:nvPr/>
        </p:nvGrpSpPr>
        <p:grpSpPr>
          <a:xfrm>
            <a:off x="2785947" y="454420"/>
            <a:ext cx="6887969" cy="590683"/>
            <a:chOff x="589295" y="2199196"/>
            <a:chExt cx="2577800" cy="446948"/>
          </a:xfrm>
        </p:grpSpPr>
        <p:sp>
          <p:nvSpPr>
            <p:cNvPr id="33" name="Google Shape;379;p32"/>
            <p:cNvSpPr/>
            <p:nvPr/>
          </p:nvSpPr>
          <p:spPr>
            <a:xfrm>
              <a:off x="589295" y="2337204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80;p32"/>
            <p:cNvSpPr/>
            <p:nvPr/>
          </p:nvSpPr>
          <p:spPr>
            <a:xfrm>
              <a:off x="961850" y="2466994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81;p32"/>
            <p:cNvSpPr/>
            <p:nvPr/>
          </p:nvSpPr>
          <p:spPr>
            <a:xfrm>
              <a:off x="1085712" y="2199196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6" name="Google Shape;386;p32"/>
          <p:cNvSpPr txBox="1"/>
          <p:nvPr/>
        </p:nvSpPr>
        <p:spPr>
          <a:xfrm>
            <a:off x="2785947" y="-931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: Rounded Corners 36"/>
          <p:cNvSpPr/>
          <p:nvPr/>
        </p:nvSpPr>
        <p:spPr>
          <a:xfrm>
            <a:off x="472301" y="2116057"/>
            <a:ext cx="11364099" cy="199151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just">
              <a:buAutoNum type="alphaUcPeriod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AutoNum type="alphaUcPeriod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tai,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>
            <a:off x="613342" y="2885272"/>
            <a:ext cx="508000" cy="453082"/>
          </a:xfrm>
          <a:prstGeom prst="flowChartConnector">
            <a:avLst/>
          </a:prstGeom>
          <a:noFill/>
          <a:ln w="28575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51530" y="2756648"/>
            <a:ext cx="8955741" cy="8337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  <a:endParaRPr lang="en-US" sz="8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2591800" y="74316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Q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UẢ BẦU</a:t>
            </a:r>
            <a:endParaRPr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760" y="632884"/>
            <a:ext cx="109585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205" y="1451919"/>
            <a:ext cx="1138057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907" y="3564791"/>
            <a:ext cx="112064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Ba-na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0328" y="2299011"/>
            <a:ext cx="11739284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 câu chuyện, ta thấy được các dân tộc trên đất nước ta đều là anh em. Chúng ta cần đoàn kết, giúp đỡ lẫn </a:t>
            </a:r>
            <a:r>
              <a:rPr lang="pt-BR" sz="3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nhau.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0328" y="1398058"/>
            <a:ext cx="84895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0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Câu chuyện cho ta biết điều gì?</a:t>
            </a:r>
            <a:endParaRPr lang="en-US" sz="4000" b="1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378;p32"/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5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" name="Google Shape;386;p32"/>
          <p:cNvSpPr txBox="1"/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76790" y="1736503"/>
            <a:ext cx="6338145" cy="655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UVN Viet Sach"/>
                <a:cs typeface="UVN Viet Sach"/>
              </a:rPr>
              <a:t>Viết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UVN Viet Sach"/>
                <a:cs typeface="UVN Viet Sach"/>
              </a:rPr>
              <a:t>tên 3 dân tộc trong bài đọc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7351" y="2600817"/>
            <a:ext cx="113011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Khơ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Mú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Thái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Mường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Dao,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Mông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Ê –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đê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Ba- </a:t>
            </a:r>
            <a:r>
              <a:rPr lang="en-US" sz="3600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na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...</a:t>
            </a:r>
            <a:endParaRPr lang="en-US" sz="36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378;p32"/>
          <p:cNvGrpSpPr/>
          <p:nvPr/>
        </p:nvGrpSpPr>
        <p:grpSpPr>
          <a:xfrm>
            <a:off x="1790474" y="488016"/>
            <a:ext cx="8117285" cy="931176"/>
            <a:chOff x="603225" y="2182575"/>
            <a:chExt cx="2577800" cy="424450"/>
          </a:xfrm>
        </p:grpSpPr>
        <p:sp>
          <p:nvSpPr>
            <p:cNvPr id="42" name="Google Shape;379;p32"/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380;p32"/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" name="Google Shape;381;p32"/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200">
                <a:buClr>
                  <a:srgbClr val="000000"/>
                </a:buClr>
              </a:pPr>
              <a:endParaRPr sz="1865" kern="0">
                <a:solidFill>
                  <a:srgbClr val="000000"/>
                </a:solidFill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" name="Google Shape;386;p32"/>
          <p:cNvSpPr txBox="1"/>
          <p:nvPr/>
        </p:nvSpPr>
        <p:spPr>
          <a:xfrm>
            <a:off x="2388583" y="252315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2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  <a:endParaRPr lang="en-US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istrator\Downloads\Doc 4.jpe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679622" y="1470454"/>
            <a:ext cx="10898659" cy="4967415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 rot="16200000" flipH="1">
            <a:off x="4576158" y="4464947"/>
            <a:ext cx="1811186" cy="4541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4998309" y="4170406"/>
            <a:ext cx="939113" cy="53134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4992130" y="5066271"/>
            <a:ext cx="1124465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605481" y="92233"/>
            <a:ext cx="11133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2604813" y="56987"/>
            <a:ext cx="7070400" cy="108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GB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Q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UẢ BẦU</a:t>
            </a:r>
            <a:endParaRPr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2050" name="Picture 2" descr="C:\Users\Administrator\Desktop\TRANH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342" y="1297459"/>
            <a:ext cx="11133436" cy="5288692"/>
          </a:xfrm>
          <a:prstGeom prst="rect">
            <a:avLst/>
          </a:prstGeom>
          <a:noFill/>
        </p:spPr>
      </p:pic>
    </p:spTree>
    <p:custDataLst>
      <p:tags r:id="rId5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32.jp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45990" y="-457200"/>
            <a:ext cx="13172990" cy="7315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370445" y="1609126"/>
            <a:ext cx="9436100" cy="1270000"/>
          </a:xfrm>
        </p:spPr>
        <p:txBody>
          <a:bodyPr>
            <a:noAutofit/>
          </a:bodyPr>
          <a:lstStyle/>
          <a:p>
            <a:pPr lvl="0"/>
            <a:br>
              <a:rPr lang="en-US" sz="4400" b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400" b="1" u="sng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27: CHUYỆN QUẢ BẦU</a:t>
            </a:r>
            <a:br>
              <a:rPr lang="en-US" sz="4400" b="1" kern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/>
          </a:p>
        </p:txBody>
      </p:sp>
      <p:grpSp>
        <p:nvGrpSpPr>
          <p:cNvPr id="2" name="14"/>
          <p:cNvGrpSpPr>
            <a:grpSpLocks noGrp="1"/>
          </p:cNvGrpSpPr>
          <p:nvPr/>
        </p:nvGrpSpPr>
        <p:grpSpPr>
          <a:xfrm>
            <a:off x="2943699" y="2532762"/>
            <a:ext cx="6289591" cy="1915296"/>
            <a:chOff x="2158125" y="1345434"/>
            <a:chExt cx="1441374" cy="1512168"/>
          </a:xfrm>
        </p:grpSpPr>
        <p:sp>
          <p:nvSpPr>
            <p:cNvPr id="6" name="15"/>
            <p:cNvSpPr/>
            <p:nvPr/>
          </p:nvSpPr>
          <p:spPr>
            <a:xfrm>
              <a:off x="2158125" y="1345434"/>
              <a:ext cx="1441374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7" name="TextBox 67"/>
            <p:cNvSpPr txBox="1"/>
            <p:nvPr/>
          </p:nvSpPr>
          <p:spPr>
            <a:xfrm>
              <a:off x="2189649" y="1445428"/>
              <a:ext cx="1378326" cy="656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8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48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TextBox 67"/>
            <p:cNvSpPr txBox="1"/>
            <p:nvPr/>
          </p:nvSpPr>
          <p:spPr>
            <a:xfrm>
              <a:off x="2189649" y="2020081"/>
              <a:ext cx="1378326" cy="656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4800" b="1" spc="300" dirty="0" smtClean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ĐỌC</a:t>
              </a:r>
              <a:endParaRPr kumimoji="0" lang="zh-CN" altLang="en-US" sz="4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2591800" y="74316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Q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UẢ BẦU</a:t>
            </a:r>
            <a:endParaRPr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760" y="632884"/>
            <a:ext cx="109585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205" y="1451919"/>
            <a:ext cx="1138057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907" y="3564791"/>
            <a:ext cx="112064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Ba-na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50576" y="2743200"/>
            <a:ext cx="10085294" cy="10757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1456177" y="2829698"/>
            <a:ext cx="4072000" cy="691978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endParaRPr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Subtitle 53"/>
          <p:cNvSpPr>
            <a:spLocks noGrp="1"/>
          </p:cNvSpPr>
          <p:nvPr>
            <p:ph type="subTitle" idx="2"/>
          </p:nvPr>
        </p:nvSpPr>
        <p:spPr>
          <a:xfrm>
            <a:off x="5837133" y="3521676"/>
            <a:ext cx="3264363" cy="716692"/>
          </a:xfrm>
        </p:spPr>
        <p:txBody>
          <a:bodyPr/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Subtitle 54"/>
          <p:cNvSpPr>
            <a:spLocks noGrp="1"/>
          </p:cNvSpPr>
          <p:nvPr>
            <p:ph type="subTitle" idx="3"/>
          </p:nvPr>
        </p:nvSpPr>
        <p:spPr>
          <a:xfrm>
            <a:off x="5941419" y="2091604"/>
            <a:ext cx="3311610" cy="700395"/>
          </a:xfrm>
        </p:spPr>
        <p:txBody>
          <a:bodyPr/>
          <a:lstStyle/>
          <a:p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Subtitle 55"/>
          <p:cNvSpPr>
            <a:spLocks noGrp="1"/>
          </p:cNvSpPr>
          <p:nvPr>
            <p:ph type="subTitle" idx="4"/>
          </p:nvPr>
        </p:nvSpPr>
        <p:spPr>
          <a:xfrm>
            <a:off x="5677566" y="2851955"/>
            <a:ext cx="3274541" cy="742086"/>
          </a:xfrm>
        </p:spPr>
        <p:txBody>
          <a:bodyPr/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Ê -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Google Shape;1686;p48"/>
          <p:cNvSpPr txBox="1"/>
          <p:nvPr/>
        </p:nvSpPr>
        <p:spPr>
          <a:xfrm>
            <a:off x="1542188" y="3550479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/>
          <p:cNvSpPr txBox="1"/>
          <p:nvPr/>
        </p:nvSpPr>
        <p:spPr>
          <a:xfrm>
            <a:off x="1456177" y="205360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Google Shape;386;p32"/>
          <p:cNvSpPr txBox="1"/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  <a:endParaRPr lang="en-US" sz="4000" b="1" kern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Google Shape;1686;p48"/>
          <p:cNvSpPr txBox="1"/>
          <p:nvPr/>
        </p:nvSpPr>
        <p:spPr>
          <a:xfrm>
            <a:off x="1582529" y="4306012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5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endParaRPr 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Subtitle 54"/>
          <p:cNvSpPr txBox="1"/>
          <p:nvPr/>
        </p:nvSpPr>
        <p:spPr>
          <a:xfrm>
            <a:off x="5837133" y="4267650"/>
            <a:ext cx="3311610" cy="700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6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6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6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6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6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6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6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6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None/>
              <a:defRPr sz="2665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000" b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endParaRPr lang="en-US" sz="40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6" grpId="0" build="p"/>
      <p:bldP spid="54" grpId="0" build="p"/>
      <p:bldP spid="55" grpId="0" build="p"/>
      <p:bldP spid="56" grpId="0" build="p"/>
      <p:bldP spid="88" grpId="0"/>
      <p:bldP spid="89" grpId="0"/>
      <p:bldP spid="29" grpId="0"/>
      <p:bldP spid="30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2966719" y="0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 Q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UẢ BẦU</a:t>
            </a:r>
            <a:endParaRPr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9760" y="632884"/>
            <a:ext cx="109585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0" y="615440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205" y="1451919"/>
            <a:ext cx="11380573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khoét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rỗng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chìm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/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0" y="145918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907" y="3564791"/>
            <a:ext cx="1120648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tai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Dao,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Ê-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Ba-na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3511788"/>
            <a:ext cx="609600" cy="558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C519B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47F0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86;p32"/>
          <p:cNvSpPr txBox="1">
            <a:spLocks noGrp="1"/>
          </p:cNvSpPr>
          <p:nvPr>
            <p:ph type="subTitle" idx="1"/>
          </p:nvPr>
        </p:nvSpPr>
        <p:spPr>
          <a:xfrm>
            <a:off x="2188388" y="464281"/>
            <a:ext cx="7064693" cy="61544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indent="0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4266" y="1372472"/>
            <a:ext cx="10958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Dúi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IMING" val="|3.2|3.1"/>
</p:tagLst>
</file>

<file path=ppt/tags/tag2.xml><?xml version="1.0" encoding="utf-8"?>
<p:tagLst xmlns:p="http://schemas.openxmlformats.org/presentationml/2006/main">
  <p:tag name="TIMING" val="|0.8|2.3|2"/>
</p:tagLst>
</file>

<file path=ppt/tags/tag3.xml><?xml version="1.0" encoding="utf-8"?>
<p:tagLst xmlns:p="http://schemas.openxmlformats.org/presentationml/2006/main">
  <p:tag name="TIMING" val="|0.8|0.9|0.8|0.8|0.8|0.8"/>
</p:tagLst>
</file>

<file path=ppt/tags/tag4.xml><?xml version="1.0" encoding="utf-8"?>
<p:tagLst xmlns:p="http://schemas.openxmlformats.org/presentationml/2006/main">
  <p:tag name="TIMING" val="|0.8|2.3|2"/>
</p:tagLst>
</file>

<file path=ppt/tags/tag5.xml><?xml version="1.0" encoding="utf-8"?>
<p:tagLst xmlns:p="http://schemas.openxmlformats.org/presentationml/2006/main">
  <p:tag name="TIMING" val="|1.2"/>
</p:tagLst>
</file>

<file path=ppt/tags/tag6.xml><?xml version="1.0" encoding="utf-8"?>
<p:tagLst xmlns:p="http://schemas.openxmlformats.org/presentationml/2006/main">
  <p:tag name="TIMING" val="|0.8"/>
</p:tagLst>
</file>

<file path=ppt/tags/tag7.xml><?xml version="1.0" encoding="utf-8"?>
<p:tagLst xmlns:p="http://schemas.openxmlformats.org/presentationml/2006/main">
  <p:tag name="TIMING" val="|1.2"/>
</p:tagLst>
</file>

<file path=ppt/tags/tag8.xml><?xml version="1.0" encoding="utf-8"?>
<p:tagLst xmlns:p="http://schemas.openxmlformats.org/presentationml/2006/main">
  <p:tag name="TIMING" val="|0.8|2.3|2"/>
</p:tagLst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5545</Words>
  <Application>WPS Slides</Application>
  <PresentationFormat>Widescreen</PresentationFormat>
  <Paragraphs>163</Paragraphs>
  <Slides>25</Slides>
  <Notes>10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25</vt:i4>
      </vt:variant>
    </vt:vector>
  </HeadingPairs>
  <TitlesOfParts>
    <vt:vector size="48" baseType="lpstr">
      <vt:lpstr>Arial</vt:lpstr>
      <vt:lpstr>SimSun</vt:lpstr>
      <vt:lpstr>Wingdings</vt:lpstr>
      <vt:lpstr>Microsoft YaHei</vt:lpstr>
      <vt:lpstr>Just Another Hand</vt:lpstr>
      <vt:lpstr>Segoe Print</vt:lpstr>
      <vt:lpstr>Montserrat</vt:lpstr>
      <vt:lpstr>Montserrat Medium</vt:lpstr>
      <vt:lpstr>Nunito</vt:lpstr>
      <vt:lpstr>Roboto</vt:lpstr>
      <vt:lpstr>Nunito SemiBold</vt:lpstr>
      <vt:lpstr>Times New Roman</vt:lpstr>
      <vt:lpstr>Aachen</vt:lpstr>
      <vt:lpstr>Sitka Text</vt:lpstr>
      <vt:lpstr>Calibri</vt:lpstr>
      <vt:lpstr>Arial</vt:lpstr>
      <vt:lpstr>Arial Unicode MS</vt:lpstr>
      <vt:lpstr>Calibri</vt:lpstr>
      <vt:lpstr>UVN Viet Sach</vt:lpstr>
      <vt:lpstr>Cambria</vt:lpstr>
      <vt:lpstr>Calibri Light</vt:lpstr>
      <vt:lpstr>6_Office Theme</vt:lpstr>
      <vt:lpstr>Office Theme</vt:lpstr>
      <vt:lpstr>PowerPoint 演示文稿</vt:lpstr>
      <vt:lpstr>KHỞI ĐỘNG</vt:lpstr>
      <vt:lpstr>PowerPoint 演示文稿</vt:lpstr>
      <vt:lpstr>  BÀI 27: CHUYỆN QUẢ BẦU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phuong dong</cp:lastModifiedBy>
  <cp:revision>208</cp:revision>
  <dcterms:created xsi:type="dcterms:W3CDTF">2021-06-19T10:18:00Z</dcterms:created>
  <dcterms:modified xsi:type="dcterms:W3CDTF">2025-05-03T08:37:59Z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43FCAB53B0604034BEBB1C08659914C1_12</vt:lpwstr>
  </property>
  <property fmtid="{D5CDD505-2E9C-101B-9397-08002B2CF9AE}" pid="3" name="KSOProductBuildVer">
    <vt:lpwstr>2057-12.2.0.20795</vt:lpwstr>
  </property>
</Properties>
</file>