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CCE5-6B01-437E-9D6A-3EDE554F3F2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40023-AE2F-4D53-9678-2E3EB70CED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A35774-ED31-4FF9-88C2-41B1E066F0A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40023-AE2F-4D53-9678-2E3EB70CEDE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534E-9675-46D0-917A-92E1DDB639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285720" y="2857500"/>
            <a:ext cx="8572560" cy="127635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LIÊN KẾT CÁC CÂU TRONG BÀI BẰNG CÁCH THAY THẾ TỪ NGỮ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4804" y="514350"/>
            <a:ext cx="2896791" cy="2114550"/>
            <a:chOff x="5225" y="9335"/>
            <a:chExt cx="2520" cy="1750"/>
          </a:xfrm>
        </p:grpSpPr>
        <p:sp>
          <p:nvSpPr>
            <p:cNvPr id="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>
                <a:defRPr/>
              </a:pPr>
              <a:endParaRPr lang="vi-VN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6" name="Picture 26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25" descr="BO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24" descr="BOOK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23" descr="QUILLP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/>
              <a:r>
                <a:rPr lang="en-US" sz="700" dirty="0">
                  <a:cs typeface="Times New Roman" pitchFamily="18" charset="0"/>
                </a:rPr>
                <a:t> </a:t>
              </a:r>
              <a:endParaRPr lang="en-US" sz="4300" dirty="0">
                <a:cs typeface="Times New Roman" pitchFamily="18" charset="0"/>
              </a:endParaRPr>
            </a:p>
          </p:txBody>
        </p:sp>
        <p:sp>
          <p:nvSpPr>
            <p:cNvPr id="206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vi-VN" sz="4300" dirty="0"/>
            </a:p>
          </p:txBody>
        </p:sp>
        <p:sp>
          <p:nvSpPr>
            <p:cNvPr id="206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206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vi-VN" sz="4300" dirty="0"/>
            </a:p>
          </p:txBody>
        </p:sp>
      </p:grpSp>
      <p:sp>
        <p:nvSpPr>
          <p:cNvPr id="2053" name="WordArt 2"/>
          <p:cNvSpPr>
            <a:spLocks noChangeArrowheads="1" noChangeShapeType="1" noTextEdit="1"/>
          </p:cNvSpPr>
          <p:nvPr/>
        </p:nvSpPr>
        <p:spPr bwMode="auto">
          <a:xfrm>
            <a:off x="4462467" y="1446610"/>
            <a:ext cx="4039791" cy="114300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/>
            <a:r>
              <a:rPr lang="en-US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" y="57150"/>
            <a:ext cx="8839199" cy="2462213"/>
          </a:xfrm>
          <a:prstGeom prst="rect">
            <a:avLst/>
          </a:prstGeom>
          <a:solidFill>
            <a:srgbClr val="FFC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alt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</a:rPr>
              <a:t>                                                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258889" y="2139554"/>
            <a:ext cx="6626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graphicFrame>
        <p:nvGraphicFramePr>
          <p:cNvPr id="21539" name="Group 35"/>
          <p:cNvGraphicFramePr>
            <a:graphicFrameLocks noGrp="1"/>
          </p:cNvGraphicFramePr>
          <p:nvPr/>
        </p:nvGraphicFramePr>
        <p:xfrm>
          <a:off x="152400" y="2394347"/>
          <a:ext cx="8839200" cy="2311003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7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7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219200" y="2491085"/>
            <a:ext cx="2376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5548312" y="2567285"/>
            <a:ext cx="2909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143000" y="3181350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         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052513" y="3938885"/>
            <a:ext cx="2376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   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105400" y="3176885"/>
            <a:ext cx="3024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105400" y="3710285"/>
            <a:ext cx="3765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105400" y="4167485"/>
            <a:ext cx="3513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28" grpId="0"/>
      <p:bldP spid="21529" grpId="0"/>
      <p:bldP spid="21530" grpId="0"/>
      <p:bldP spid="21531" grpId="0"/>
      <p:bldP spid="21533" grpId="0"/>
      <p:bldP spid="215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385018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816953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132139" y="1329928"/>
            <a:ext cx="331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400" b="1" u="sng">
              <a:solidFill>
                <a:schemeClr val="accent2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0825" y="1952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 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" y="101858"/>
            <a:ext cx="883920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phủ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gần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chàng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luôn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tĩnh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hệ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lòng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dự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nghị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trận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chốn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sợi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tóc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thản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tự tin, đĩnh đạc đến lạ lùng. 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04840" y="54588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02220" y="973840"/>
            <a:ext cx="10930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" y="5380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948440" y="133350"/>
            <a:ext cx="1216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11770" y="54063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198070" y="54588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2910" y="96892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5540" y="139459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98060" y="96892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14340" y="139459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39300" y="225644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29860" y="395386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150880" y="310515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0020" y="139459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51330" y="225644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2400" y="310515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52400" y="395386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155320" y="139722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775020" y="225644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05000" y="310515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868210" y="396174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3" grpId="0"/>
      <p:bldP spid="20481" grpId="0"/>
      <p:bldP spid="20481" grpId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3132139" y="1329928"/>
            <a:ext cx="331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400" b="1" u="sng">
              <a:solidFill>
                <a:schemeClr val="accent2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79389" y="-19050"/>
            <a:ext cx="4105275" cy="47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, tự tin, đĩnh đạc đến lạ lùng.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495800" y="-19050"/>
            <a:ext cx="4324350" cy="501675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, tự tin, đĩnh đạc đến lạ lùng.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385018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816953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2800350"/>
            <a:ext cx="89916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(a) hay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(b)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(a)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Hưng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Vương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(b)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lặp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Hưng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Vương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200150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581150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 đoạn văn cùng nói về một người, một vật hay một việc ta có thể sử dụng từ loại nào để thay thế cho câu văn đứng trước nó?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2965668"/>
            <a:ext cx="8991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 thể dùng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từ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 những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đồng nghĩa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52400" y="348615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432435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80975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 các câu trong đoạn văn cùng nói về một người, một vật, một việc, ta có thể dùng đại 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 những từ ngữ đồng nghĩa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 thế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những từ ngữ đã dùng ở câu đứng trước để tạo mối liên hệ giữa các câu và tránh lặp từ nhiều lần.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allAtOnce"/>
      <p:bldP spid="7" grpId="0" build="allAtOnce"/>
      <p:bldP spid="8" grpId="0"/>
      <p:bldP spid="8" grpId="1"/>
      <p:bldP spid="9" grpId="0"/>
      <p:bldP spid="9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0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5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TẬP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" y="819150"/>
            <a:ext cx="87630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24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từ ngữ in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dưới đây thay thế cho từ ngữ nào? Cách thay thế từ ngữ ở đây có tác dụng gì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6200" y="1733550"/>
            <a:ext cx="8991600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2400" dirty="0">
                <a:solidFill>
                  <a:srgbClr val="FFFFD9"/>
                </a:solidFill>
              </a:rPr>
              <a:t>  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Long phóng xe về phía Phú Lâm tìm hộp thư mật.</a:t>
            </a:r>
          </a:p>
          <a:p>
            <a:pPr algn="just">
              <a:defRPr/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đặt hộp thư lần nào cũng tạo cho </a:t>
            </a:r>
            <a:r>
              <a:rPr lang="vi-VN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bất ngờ. Bao giờ hộp thư cũng được đặt tại một nơi dễ tìm mà lại ít bị chú ý nhất. Nhiều lúc, </a:t>
            </a:r>
            <a:r>
              <a:rPr lang="vi-VN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liên lạc</a:t>
            </a:r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gửi gắm vào đây một chút tình cảm của mình, thường bằng những vật gợi ra hình chữ V mà chỉ </a:t>
            </a:r>
            <a:r>
              <a:rPr lang="vi-VN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nhận thấy. </a:t>
            </a:r>
            <a:r>
              <a:rPr lang="vi-VN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tên Tổ quốc Việt Nam, là lời chào chiến thắng.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801410" y="1276350"/>
            <a:ext cx="780919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55020" y="1709900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3619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11278" grpId="0" animBg="1"/>
      <p:bldP spid="112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loud Callout 1"/>
          <p:cNvSpPr>
            <a:spLocks noChangeArrowheads="1"/>
          </p:cNvSpPr>
          <p:nvPr/>
        </p:nvSpPr>
        <p:spPr bwMode="auto">
          <a:xfrm>
            <a:off x="1295401" y="-52388"/>
            <a:ext cx="7239000" cy="79533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122738" y="1832372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 thế cho từ ngữ</a:t>
            </a:r>
          </a:p>
        </p:txBody>
      </p:sp>
      <p:sp>
        <p:nvSpPr>
          <p:cNvPr id="36868" name="TextBox 8"/>
          <p:cNvSpPr txBox="1">
            <a:spLocks noChangeArrowheads="1"/>
          </p:cNvSpPr>
          <p:nvPr/>
        </p:nvSpPr>
        <p:spPr bwMode="auto">
          <a:xfrm>
            <a:off x="228600" y="819150"/>
            <a:ext cx="8763000" cy="48320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THẢO LUẬN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920750" y="1851423"/>
            <a:ext cx="2819400" cy="27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n</a:t>
            </a:r>
            <a:r>
              <a:rPr lang="vi-VN" alt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gười liên lạc</a:t>
            </a:r>
          </a:p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alt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400" b="1" u="sng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00600" y="2120503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24400" y="257175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đặt hộp thư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00600" y="3024485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495800" y="340995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781300" y="2914650"/>
            <a:ext cx="2057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81000" y="3943350"/>
            <a:ext cx="8408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tránh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0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5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VẬN DỤNG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1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6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ltGray">
          <a:xfrm rot="5400000">
            <a:off x="-1100336" y="624086"/>
            <a:ext cx="361831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12750" y="4361260"/>
            <a:ext cx="5791200" cy="752475"/>
            <a:chOff x="1296" y="1200"/>
            <a:chExt cx="3648" cy="631"/>
          </a:xfrm>
        </p:grpSpPr>
        <p:sp>
          <p:nvSpPr>
            <p:cNvPr id="25606" name="AutoShape 6"/>
            <p:cNvSpPr>
              <a:spLocks noChangeArrowheads="1"/>
            </p:cNvSpPr>
            <p:nvPr/>
          </p:nvSpPr>
          <p:spPr bwMode="gray">
            <a:xfrm>
              <a:off x="1872" y="1392"/>
              <a:ext cx="307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Cả ba đáp án đều đúng</a:t>
              </a:r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96" y="1200"/>
              <a:ext cx="692" cy="631"/>
              <a:chOff x="1392" y="1200"/>
              <a:chExt cx="692" cy="631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 rot="-1583905">
                <a:off x="1392" y="1200"/>
                <a:ext cx="692" cy="631"/>
                <a:chOff x="2016" y="1920"/>
                <a:chExt cx="1680" cy="1680"/>
              </a:xfrm>
            </p:grpSpPr>
            <p:sp>
              <p:nvSpPr>
                <p:cNvPr id="3895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5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gray">
              <a:xfrm>
                <a:off x="1621" y="1269"/>
                <a:ext cx="252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d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38200" y="2788444"/>
            <a:ext cx="6553200" cy="754856"/>
            <a:chOff x="1632" y="1920"/>
            <a:chExt cx="4128" cy="634"/>
          </a:xfrm>
        </p:grpSpPr>
        <p:sp>
          <p:nvSpPr>
            <p:cNvPr id="25613" name="AutoShape 13"/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Hiền</a:t>
              </a:r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38948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9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8" name="Text Box 18"/>
              <p:cNvSpPr txBox="1">
                <a:spLocks noChangeArrowheads="1"/>
              </p:cNvSpPr>
              <p:nvPr/>
            </p:nvSpPr>
            <p:spPr bwMode="gray">
              <a:xfrm>
                <a:off x="4071" y="2028"/>
                <a:ext cx="158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798513" y="3600450"/>
            <a:ext cx="6400800" cy="759619"/>
            <a:chOff x="1584" y="2640"/>
            <a:chExt cx="4032" cy="638"/>
          </a:xfrm>
        </p:grpSpPr>
        <p:sp>
          <p:nvSpPr>
            <p:cNvPr id="25620" name="AutoShape 20"/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i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Cả A và B đều sai</a:t>
              </a:r>
              <a:endParaRPr lang="en-US" altLang="en-US" sz="2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38942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3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gray">
              <a:xfrm>
                <a:off x="2029" y="2640"/>
                <a:ext cx="230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95275" y="2000251"/>
            <a:ext cx="6216650" cy="764381"/>
            <a:chOff x="1344" y="3312"/>
            <a:chExt cx="3916" cy="642"/>
          </a:xfrm>
        </p:grpSpPr>
        <p:sp>
          <p:nvSpPr>
            <p:cNvPr id="25627" name="AutoShape 27"/>
            <p:cNvSpPr>
              <a:spLocks noChangeArrowheads="1"/>
            </p:cNvSpPr>
            <p:nvPr/>
          </p:nvSpPr>
          <p:spPr bwMode="gray">
            <a:xfrm>
              <a:off x="1920" y="3560"/>
              <a:ext cx="3340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Chú</a:t>
              </a:r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14" name="Group 29"/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38936" name="Oval 3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37" name="Freeform 3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32" name="Text Box 32"/>
              <p:cNvSpPr txBox="1">
                <a:spLocks noChangeArrowheads="1"/>
              </p:cNvSpPr>
              <p:nvPr/>
            </p:nvSpPr>
            <p:spPr bwMode="gray">
              <a:xfrm>
                <a:off x="2427" y="3312"/>
                <a:ext cx="246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38930" name="TextBox 1"/>
          <p:cNvSpPr txBox="1">
            <a:spLocks noChangeArrowheads="1"/>
          </p:cNvSpPr>
          <p:nvPr/>
        </p:nvSpPr>
        <p:spPr bwMode="auto">
          <a:xfrm>
            <a:off x="152400" y="5715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từ thích hợp điền vào vị trí của dấu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. . . ) để hai câu sau liên kết với nhau</a:t>
            </a:r>
            <a:endParaRPr lang="en-US" alt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1" name="Text Box 60"/>
          <p:cNvSpPr txBox="1">
            <a:spLocks noChangeArrowheads="1"/>
          </p:cNvSpPr>
          <p:nvPr/>
        </p:nvSpPr>
        <p:spPr bwMode="auto">
          <a:xfrm>
            <a:off x="76200" y="904875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Ban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....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8475" y="3028950"/>
            <a:ext cx="7696200" cy="717947"/>
            <a:chOff x="480" y="2208"/>
            <a:chExt cx="4848" cy="603"/>
          </a:xfrm>
        </p:grpSpPr>
        <p:sp>
          <p:nvSpPr>
            <p:cNvPr id="39995" name="Line 3"/>
            <p:cNvSpPr>
              <a:spLocks noChangeShapeType="1"/>
            </p:cNvSpPr>
            <p:nvPr/>
          </p:nvSpPr>
          <p:spPr bwMode="auto">
            <a:xfrm>
              <a:off x="945" y="2695"/>
              <a:ext cx="4383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0724" name="Oval 4"/>
            <p:cNvSpPr>
              <a:spLocks noChangeArrowheads="1"/>
            </p:cNvSpPr>
            <p:nvPr/>
          </p:nvSpPr>
          <p:spPr bwMode="gray">
            <a:xfrm>
              <a:off x="480" y="2208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gray">
            <a:xfrm>
              <a:off x="480" y="2208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gray">
            <a:xfrm>
              <a:off x="516" y="2242"/>
              <a:ext cx="485" cy="45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gray">
            <a:xfrm>
              <a:off x="553" y="2276"/>
              <a:ext cx="484" cy="45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40000" name="Oval 8"/>
            <p:cNvSpPr>
              <a:spLocks noChangeArrowheads="1"/>
            </p:cNvSpPr>
            <p:nvPr/>
          </p:nvSpPr>
          <p:spPr bwMode="gray">
            <a:xfrm>
              <a:off x="542" y="2265"/>
              <a:ext cx="436" cy="436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1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2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3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4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5" name="Text Box 13"/>
            <p:cNvSpPr txBox="1">
              <a:spLocks noChangeArrowheads="1"/>
            </p:cNvSpPr>
            <p:nvPr/>
          </p:nvSpPr>
          <p:spPr bwMode="auto">
            <a:xfrm>
              <a:off x="1154" y="2372"/>
              <a:ext cx="3965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endPara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06" name="Text Box 14"/>
            <p:cNvSpPr txBox="1">
              <a:spLocks noChangeArrowheads="1"/>
            </p:cNvSpPr>
            <p:nvPr/>
          </p:nvSpPr>
          <p:spPr bwMode="gray">
            <a:xfrm>
              <a:off x="635" y="2304"/>
              <a:ext cx="220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00"/>
                  </a:solidFill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4675" y="4400550"/>
            <a:ext cx="7856538" cy="758428"/>
            <a:chOff x="507" y="3316"/>
            <a:chExt cx="4949" cy="637"/>
          </a:xfrm>
        </p:grpSpPr>
        <p:sp>
          <p:nvSpPr>
            <p:cNvPr id="30736" name="Oval 16"/>
            <p:cNvSpPr>
              <a:spLocks noChangeArrowheads="1"/>
            </p:cNvSpPr>
            <p:nvPr/>
          </p:nvSpPr>
          <p:spPr bwMode="gray">
            <a:xfrm>
              <a:off x="507" y="3316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37" name="Oval 17"/>
            <p:cNvSpPr>
              <a:spLocks noChangeArrowheads="1"/>
            </p:cNvSpPr>
            <p:nvPr/>
          </p:nvSpPr>
          <p:spPr bwMode="gray">
            <a:xfrm>
              <a:off x="507" y="3316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528" y="3360"/>
              <a:ext cx="4928" cy="593"/>
              <a:chOff x="544" y="3350"/>
              <a:chExt cx="4928" cy="593"/>
            </a:xfrm>
          </p:grpSpPr>
          <p:sp>
            <p:nvSpPr>
              <p:cNvPr id="30739" name="Oval 19"/>
              <p:cNvSpPr>
                <a:spLocks noChangeArrowheads="1"/>
              </p:cNvSpPr>
              <p:nvPr/>
            </p:nvSpPr>
            <p:spPr bwMode="gray">
              <a:xfrm>
                <a:off x="544" y="3350"/>
                <a:ext cx="498" cy="45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gray">
              <a:xfrm>
                <a:off x="576" y="3360"/>
                <a:ext cx="498" cy="45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9987" name="Oval 21"/>
              <p:cNvSpPr>
                <a:spLocks noChangeArrowheads="1"/>
              </p:cNvSpPr>
              <p:nvPr/>
            </p:nvSpPr>
            <p:spPr bwMode="gray">
              <a:xfrm>
                <a:off x="571" y="3373"/>
                <a:ext cx="447" cy="43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88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89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90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91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92" name="Line 26"/>
              <p:cNvSpPr>
                <a:spLocks noChangeShapeType="1"/>
              </p:cNvSpPr>
              <p:nvPr/>
            </p:nvSpPr>
            <p:spPr bwMode="auto">
              <a:xfrm>
                <a:off x="967" y="3805"/>
                <a:ext cx="4505" cy="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39993" name="Text Box 27"/>
              <p:cNvSpPr txBox="1">
                <a:spLocks noChangeArrowheads="1"/>
              </p:cNvSpPr>
              <p:nvPr/>
            </p:nvSpPr>
            <p:spPr bwMode="auto">
              <a:xfrm>
                <a:off x="1182" y="3504"/>
                <a:ext cx="4075" cy="4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endPara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94" name="Text Box 28"/>
              <p:cNvSpPr txBox="1">
                <a:spLocks noChangeArrowheads="1"/>
              </p:cNvSpPr>
              <p:nvPr/>
            </p:nvSpPr>
            <p:spPr bwMode="gray">
              <a:xfrm>
                <a:off x="686" y="3375"/>
                <a:ext cx="220" cy="3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cs typeface="Arial" pitchFamily="34" charset="0"/>
                  </a:rPr>
                  <a:t>d</a:t>
                </a:r>
              </a:p>
            </p:txBody>
          </p: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98476" y="2343150"/>
            <a:ext cx="7688263" cy="666750"/>
            <a:chOff x="480" y="1633"/>
            <a:chExt cx="4843" cy="560"/>
          </a:xfrm>
        </p:grpSpPr>
        <p:sp>
          <p:nvSpPr>
            <p:cNvPr id="39968" name="Line 30"/>
            <p:cNvSpPr>
              <a:spLocks noChangeShapeType="1"/>
            </p:cNvSpPr>
            <p:nvPr/>
          </p:nvSpPr>
          <p:spPr bwMode="auto">
            <a:xfrm>
              <a:off x="960" y="2090"/>
              <a:ext cx="4363" cy="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9969" name="Text Box 31"/>
            <p:cNvSpPr txBox="1">
              <a:spLocks noChangeArrowheads="1"/>
            </p:cNvSpPr>
            <p:nvPr/>
          </p:nvSpPr>
          <p:spPr bwMode="auto">
            <a:xfrm>
              <a:off x="1173" y="1754"/>
              <a:ext cx="3947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80" y="1633"/>
              <a:ext cx="515" cy="489"/>
              <a:chOff x="2016" y="912"/>
              <a:chExt cx="357" cy="358"/>
            </a:xfrm>
          </p:grpSpPr>
          <p:sp>
            <p:nvSpPr>
              <p:cNvPr id="39972" name="Text Box 33"/>
              <p:cNvSpPr txBox="1">
                <a:spLocks noChangeArrowheads="1"/>
              </p:cNvSpPr>
              <p:nvPr/>
            </p:nvSpPr>
            <p:spPr bwMode="gray">
              <a:xfrm>
                <a:off x="2128" y="960"/>
                <a:ext cx="149" cy="2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30754" name="Oval 34"/>
              <p:cNvSpPr>
                <a:spLocks noChangeArrowheads="1"/>
              </p:cNvSpPr>
              <p:nvPr/>
            </p:nvSpPr>
            <p:spPr bwMode="gray">
              <a:xfrm>
                <a:off x="2016" y="912"/>
                <a:ext cx="113" cy="32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0755" name="Oval 35"/>
              <p:cNvSpPr>
                <a:spLocks noChangeArrowheads="1"/>
              </p:cNvSpPr>
              <p:nvPr/>
            </p:nvSpPr>
            <p:spPr bwMode="gray">
              <a:xfrm>
                <a:off x="2016" y="912"/>
                <a:ext cx="113" cy="32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0756" name="Oval 36"/>
              <p:cNvSpPr>
                <a:spLocks noChangeArrowheads="1"/>
              </p:cNvSpPr>
              <p:nvPr/>
            </p:nvSpPr>
            <p:spPr bwMode="gray">
              <a:xfrm>
                <a:off x="2034" y="918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0757" name="Oval 37"/>
              <p:cNvSpPr>
                <a:spLocks noChangeArrowheads="1"/>
              </p:cNvSpPr>
              <p:nvPr/>
            </p:nvSpPr>
            <p:spPr bwMode="gray">
              <a:xfrm>
                <a:off x="2040" y="936"/>
                <a:ext cx="333" cy="33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9977" name="Oval 38"/>
              <p:cNvSpPr>
                <a:spLocks noChangeArrowheads="1"/>
              </p:cNvSpPr>
              <p:nvPr/>
            </p:nvSpPr>
            <p:spPr bwMode="gray">
              <a:xfrm>
                <a:off x="2052" y="947"/>
                <a:ext cx="300" cy="31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78" name="Oval 39"/>
              <p:cNvSpPr>
                <a:spLocks noChangeArrowheads="1"/>
              </p:cNvSpPr>
              <p:nvPr/>
            </p:nvSpPr>
            <p:spPr bwMode="gray">
              <a:xfrm>
                <a:off x="2064" y="95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79" name="Oval 40"/>
              <p:cNvSpPr>
                <a:spLocks noChangeArrowheads="1"/>
              </p:cNvSpPr>
              <p:nvPr/>
            </p:nvSpPr>
            <p:spPr bwMode="gray">
              <a:xfrm>
                <a:off x="2068" y="96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80" name="Oval 41"/>
              <p:cNvSpPr>
                <a:spLocks noChangeArrowheads="1"/>
              </p:cNvSpPr>
              <p:nvPr/>
            </p:nvSpPr>
            <p:spPr bwMode="gray">
              <a:xfrm>
                <a:off x="2071" y="96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81" name="Oval 42"/>
              <p:cNvSpPr>
                <a:spLocks noChangeArrowheads="1"/>
              </p:cNvSpPr>
              <p:nvPr/>
            </p:nvSpPr>
            <p:spPr bwMode="gray">
              <a:xfrm>
                <a:off x="2086" y="97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</p:grpSp>
        <p:sp>
          <p:nvSpPr>
            <p:cNvPr id="39971" name="Text Box 43"/>
            <p:cNvSpPr txBox="1">
              <a:spLocks noChangeArrowheads="1"/>
            </p:cNvSpPr>
            <p:nvPr/>
          </p:nvSpPr>
          <p:spPr bwMode="gray">
            <a:xfrm>
              <a:off x="640" y="1720"/>
              <a:ext cx="212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00"/>
                  </a:solidFill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98475" y="3714750"/>
            <a:ext cx="7696200" cy="671513"/>
            <a:chOff x="480" y="2729"/>
            <a:chExt cx="4848" cy="564"/>
          </a:xfrm>
        </p:grpSpPr>
        <p:sp>
          <p:nvSpPr>
            <p:cNvPr id="39955" name="Line 45"/>
            <p:cNvSpPr>
              <a:spLocks noChangeShapeType="1"/>
            </p:cNvSpPr>
            <p:nvPr/>
          </p:nvSpPr>
          <p:spPr bwMode="auto">
            <a:xfrm>
              <a:off x="960" y="3190"/>
              <a:ext cx="4368" cy="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9956" name="Text Box 46"/>
            <p:cNvSpPr txBox="1">
              <a:spLocks noChangeArrowheads="1"/>
            </p:cNvSpPr>
            <p:nvPr/>
          </p:nvSpPr>
          <p:spPr bwMode="auto">
            <a:xfrm>
              <a:off x="1152" y="2854"/>
              <a:ext cx="3947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Cả a và b đều sai</a:t>
              </a:r>
              <a:endParaRPr lang="en-US" altLang="en-US" sz="2300" b="1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9957" name="Text Box 47"/>
            <p:cNvSpPr txBox="1">
              <a:spLocks noChangeArrowheads="1"/>
            </p:cNvSpPr>
            <p:nvPr/>
          </p:nvSpPr>
          <p:spPr bwMode="gray">
            <a:xfrm>
              <a:off x="642" y="2817"/>
              <a:ext cx="214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gray">
            <a:xfrm>
              <a:off x="480" y="2729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69" name="Oval 49"/>
            <p:cNvSpPr>
              <a:spLocks noChangeArrowheads="1"/>
            </p:cNvSpPr>
            <p:nvPr/>
          </p:nvSpPr>
          <p:spPr bwMode="gray">
            <a:xfrm>
              <a:off x="480" y="2729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70" name="Oval 50"/>
            <p:cNvSpPr>
              <a:spLocks noChangeArrowheads="1"/>
            </p:cNvSpPr>
            <p:nvPr/>
          </p:nvSpPr>
          <p:spPr bwMode="gray">
            <a:xfrm>
              <a:off x="506" y="2737"/>
              <a:ext cx="482" cy="4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71" name="Oval 51"/>
            <p:cNvSpPr>
              <a:spLocks noChangeArrowheads="1"/>
            </p:cNvSpPr>
            <p:nvPr/>
          </p:nvSpPr>
          <p:spPr bwMode="gray">
            <a:xfrm>
              <a:off x="515" y="2784"/>
              <a:ext cx="481" cy="4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9962" name="Oval 52"/>
            <p:cNvSpPr>
              <a:spLocks noChangeArrowheads="1"/>
            </p:cNvSpPr>
            <p:nvPr/>
          </p:nvSpPr>
          <p:spPr bwMode="gray">
            <a:xfrm>
              <a:off x="532" y="2800"/>
              <a:ext cx="433" cy="436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3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4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5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6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7" name="Text Box 57"/>
            <p:cNvSpPr txBox="1">
              <a:spLocks noChangeArrowheads="1"/>
            </p:cNvSpPr>
            <p:nvPr/>
          </p:nvSpPr>
          <p:spPr bwMode="gray">
            <a:xfrm>
              <a:off x="642" y="2824"/>
              <a:ext cx="197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00"/>
                  </a:solidFill>
                  <a:cs typeface="Arial" pitchFamily="34" charset="0"/>
                </a:rPr>
                <a:t>c</a:t>
              </a:r>
            </a:p>
          </p:txBody>
        </p:sp>
      </p:grpSp>
      <p:sp>
        <p:nvSpPr>
          <p:cNvPr id="39942" name="Text Box 60"/>
          <p:cNvSpPr txBox="1">
            <a:spLocks noChangeArrowheads="1"/>
          </p:cNvSpPr>
          <p:nvPr/>
        </p:nvSpPr>
        <p:spPr bwMode="auto">
          <a:xfrm>
            <a:off x="76200" y="85725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2.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Trong đoạn văn cùng nói về một người, một vật hay một việc ta có thể sử dụng từ loại nào để thay thế cho câu văn đứng trước nó?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39954" name="TextBox 1"/>
          <p:cNvSpPr txBox="1">
            <a:spLocks noChangeArrowheads="1"/>
          </p:cNvSpPr>
          <p:nvPr/>
        </p:nvSpPr>
        <p:spPr bwMode="auto">
          <a:xfrm>
            <a:off x="228600" y="24765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285750"/>
            <a:ext cx="9144000" cy="230832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đứng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: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“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thập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thò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, hoe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hoe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đỏ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mầm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lửa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non…”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mối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liên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hệ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tránh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lặp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8600" y="249555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 A. 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Cái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hoa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ngày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càng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to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thêm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thêm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khiến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cây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chuối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nghiêng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hẳn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phía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52400" y="371475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 B.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Nó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ngày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càng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to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thêm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thêm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khiến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cây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chuối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nghiêng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hẳn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phía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381000" y="3790950"/>
            <a:ext cx="5334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3600" b="1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5" grpId="0"/>
      <p:bldP spid="14346" grpId="0"/>
      <p:bldP spid="143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0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5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 CỐ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80975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 các câu trong đoạn văn cùng nói về một người, một vật, một việc, ta có thể dùng đại 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 những từ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đồng nghĩa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 thế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những từ ngữ đã dùng ở câu đứng trước để tạo mối liên hệ giữa các câu và tránh lặp từ nhiều lần.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0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5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DẶN DÒ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 bwMode="auto">
          <a:xfrm>
            <a:off x="285750" y="285750"/>
            <a:ext cx="8572500" cy="3943350"/>
          </a:xfrm>
          <a:prstGeom prst="wedgeEllipseCallout">
            <a:avLst>
              <a:gd name="adj1" fmla="val -39061"/>
              <a:gd name="adj2" fmla="val 6050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MRVT: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138144" y="1768073"/>
            <a:ext cx="8863013" cy="3069441"/>
          </a:xfrm>
        </p:spPr>
        <p:txBody>
          <a:bodyPr/>
          <a:lstStyle/>
          <a:p>
            <a:pPr marL="562722" indent="-562722" algn="just"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62722" indent="-562722" algn="just"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8" y="267875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1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6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KHÁM PHÁ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385018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816953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vế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55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3132139" y="1329928"/>
            <a:ext cx="331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400" b="1" u="sng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14301" y="57150"/>
            <a:ext cx="87852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vi-V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tự tin, đĩnh đạc đến lạ lùng.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vi-V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827088" y="4324350"/>
            <a:ext cx="7345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14388" y="4705350"/>
            <a:ext cx="7345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447800" y="1135618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vi-V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08383" y="1620560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vi-V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7391400" y="2069880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924910" y="3028950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vi-V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532180" y="3028950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endParaRPr lang="vi-V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-110360" y="154370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altLang="en-US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3" grpId="0"/>
      <p:bldP spid="3084" grpId="0"/>
      <p:bldP spid="3085" grpId="0"/>
      <p:bldP spid="3091" grpId="0"/>
      <p:bldP spid="3092" grpId="0"/>
      <p:bldP spid="3093" grpId="0"/>
      <p:bldP spid="3094" grpId="0"/>
      <p:bldP spid="3095" grpId="0"/>
      <p:bldP spid="3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385018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816953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" y="241935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Trần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Quốc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Tuấn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40995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Gạch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152400" y="666750"/>
            <a:ext cx="8785225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, tự tin, đĩnh đạc đến lạ lùng.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Theo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7938" y="16669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 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881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Gạch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Hưng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Đạo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Vương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7467600" y="113446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81000" y="160217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967250" y="162582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124200" y="2114550"/>
            <a:ext cx="2819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04800" y="2571750"/>
            <a:ext cx="152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8001000" y="21145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28600" y="401955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7491250" y="307362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8600" y="34861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343400" y="44767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132139" y="1329928"/>
            <a:ext cx="331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400" b="1" u="sng">
              <a:solidFill>
                <a:schemeClr val="accent2"/>
              </a:solidFill>
            </a:endParaRPr>
          </a:p>
        </p:txBody>
      </p:sp>
      <p:pic>
        <p:nvPicPr>
          <p:cNvPr id="4112" name="Picture 16" descr="Hưng đạo vươngpp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7624"/>
            <a:ext cx="3897312" cy="458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67200" y="79375"/>
            <a:ext cx="487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1228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1300 .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7F7F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1285,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en-US" altLang="en-US" sz="2400" b="1" dirty="0">
              <a:solidFill>
                <a:srgbClr val="FFFFD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FFFFD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1952</Words>
  <Application>Microsoft Office PowerPoint</Application>
  <PresentationFormat>On-screen Show (16:9)</PresentationFormat>
  <Paragraphs>184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Van Thuyen NGUYEN</cp:lastModifiedBy>
  <cp:revision>14</cp:revision>
  <dcterms:created xsi:type="dcterms:W3CDTF">2024-03-05T14:04:19Z</dcterms:created>
  <dcterms:modified xsi:type="dcterms:W3CDTF">2024-03-12T09:06:08Z</dcterms:modified>
</cp:coreProperties>
</file>